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62" r:id="rId3"/>
    <p:sldId id="263" r:id="rId4"/>
    <p:sldId id="264" r:id="rId5"/>
    <p:sldId id="265" r:id="rId6"/>
    <p:sldId id="266" r:id="rId7"/>
    <p:sldId id="278" r:id="rId8"/>
    <p:sldId id="283" r:id="rId9"/>
    <p:sldId id="279" r:id="rId10"/>
    <p:sldId id="280" r:id="rId11"/>
    <p:sldId id="284" r:id="rId12"/>
    <p:sldId id="281" r:id="rId13"/>
    <p:sldId id="270" r:id="rId14"/>
    <p:sldId id="267" r:id="rId15"/>
    <p:sldId id="271" r:id="rId16"/>
    <p:sldId id="272" r:id="rId17"/>
    <p:sldId id="273" r:id="rId18"/>
    <p:sldId id="257" r:id="rId19"/>
    <p:sldId id="274" r:id="rId20"/>
    <p:sldId id="259" r:id="rId21"/>
  </p:sldIdLst>
  <p:sldSz cx="9144000" cy="6858000" type="screen4x3"/>
  <p:notesSz cx="6858000" cy="9144000"/>
  <p:defaultText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100" autoAdjust="0"/>
  </p:normalViewPr>
  <p:slideViewPr>
    <p:cSldViewPr snapToGrid="0" snapToObjects="1">
      <p:cViewPr varScale="1">
        <p:scale>
          <a:sx n="74" d="100"/>
          <a:sy n="74" d="100"/>
        </p:scale>
        <p:origin x="-26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9D9343-D8D4-374C-83C8-173D9CFE5D2A}" type="datetimeFigureOut">
              <a:rPr lang="ru-RU" smtClean="0"/>
              <a:t>29.09.17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0CE002-AFD6-7C47-8D9D-6DCCD1B9D31D}" type="slidenum">
              <a:rPr lang="ru-RU" smtClean="0"/>
              <a:t>‹#›</a:t>
            </a:fld>
            <a:endParaRPr lang="ru-RU"/>
          </a:p>
        </p:txBody>
      </p:sp>
    </p:spTree>
    <p:extLst>
      <p:ext uri="{BB962C8B-B14F-4D97-AF65-F5344CB8AC3E}">
        <p14:creationId xmlns:p14="http://schemas.microsoft.com/office/powerpoint/2010/main" val="40420246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hudoc.echr.coe.int/eng%23%7B%22appno%22:%5B%222700/10%22%5D%7D" TargetMode="External"/><Relationship Id="rId4" Type="http://schemas.openxmlformats.org/officeDocument/2006/relationships/hyperlink" Target="http://hudoc.echr.coe.int/eng%23%7B%22appno%22:%5B%22552/10%22%5D%7D" TargetMode="External"/><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Рек</a:t>
            </a:r>
            <a:r>
              <a:rPr lang="ru-RU" baseline="0" dirty="0" smtClean="0"/>
              <a:t> 1999(4) - </a:t>
            </a:r>
            <a:r>
              <a:rPr lang="ru-RU" dirty="0" smtClean="0"/>
              <a:t>Конституционный</a:t>
            </a:r>
            <a:r>
              <a:rPr lang="ru-RU" baseline="0" dirty="0" smtClean="0"/>
              <a:t> Суд + ЕСПЧ</a:t>
            </a:r>
            <a:endParaRPr lang="en-US" dirty="0" smtClean="0"/>
          </a:p>
          <a:p>
            <a:r>
              <a:rPr lang="ru-RU" dirty="0" smtClean="0"/>
              <a:t>Рек 2004(10)</a:t>
            </a:r>
            <a:r>
              <a:rPr lang="ru-RU" baseline="0" dirty="0" smtClean="0"/>
              <a:t> - </a:t>
            </a:r>
            <a:r>
              <a:rPr lang="en-US" dirty="0" smtClean="0"/>
              <a:t>X</a:t>
            </a:r>
            <a:r>
              <a:rPr lang="en-US" baseline="0" dirty="0" smtClean="0"/>
              <a:t> v Finland 2012</a:t>
            </a:r>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3</a:t>
            </a:fld>
            <a:endParaRPr lang="ru-RU"/>
          </a:p>
        </p:txBody>
      </p:sp>
    </p:spTree>
    <p:extLst>
      <p:ext uri="{BB962C8B-B14F-4D97-AF65-F5344CB8AC3E}">
        <p14:creationId xmlns:p14="http://schemas.microsoft.com/office/powerpoint/2010/main" val="2356450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КПИ специально не выделяет людей с психическими расстройствами, однако</a:t>
            </a:r>
            <a:endParaRPr lang="ru-RU" dirty="0"/>
          </a:p>
        </p:txBody>
      </p:sp>
      <p:sp>
        <p:nvSpPr>
          <p:cNvPr id="4" name="Номер слайда 3"/>
          <p:cNvSpPr>
            <a:spLocks noGrp="1"/>
          </p:cNvSpPr>
          <p:nvPr>
            <p:ph type="sldNum" sz="quarter" idx="10"/>
          </p:nvPr>
        </p:nvSpPr>
        <p:spPr/>
        <p:txBody>
          <a:bodyPr/>
          <a:lstStyle/>
          <a:p>
            <a:fld id="{181D1A86-2276-2647-91FA-0E517DF8631B}" type="slidenum">
              <a:rPr lang="ru-RU" smtClean="0"/>
              <a:t>14</a:t>
            </a:fld>
            <a:endParaRPr lang="ru-RU"/>
          </a:p>
        </p:txBody>
      </p:sp>
    </p:spTree>
    <p:extLst>
      <p:ext uri="{BB962C8B-B14F-4D97-AF65-F5344CB8AC3E}">
        <p14:creationId xmlns:p14="http://schemas.microsoft.com/office/powerpoint/2010/main" val="510974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Ср.:</a:t>
            </a:r>
            <a:r>
              <a:rPr lang="ru-RU" baseline="0" dirty="0" smtClean="0"/>
              <a:t> </a:t>
            </a:r>
            <a:r>
              <a:rPr lang="en-US" baseline="0" dirty="0" smtClean="0"/>
              <a:t>V.K. v Russia 2017 – </a:t>
            </a:r>
            <a:r>
              <a:rPr lang="ru-RU" baseline="0" dirty="0" smtClean="0"/>
              <a:t>прямая ответственность властей</a:t>
            </a:r>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15</a:t>
            </a:fld>
            <a:endParaRPr lang="ru-RU"/>
          </a:p>
        </p:txBody>
      </p:sp>
    </p:spTree>
    <p:extLst>
      <p:ext uri="{BB962C8B-B14F-4D97-AF65-F5344CB8AC3E}">
        <p14:creationId xmlns:p14="http://schemas.microsoft.com/office/powerpoint/2010/main" val="3844668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H.L.</a:t>
            </a:r>
            <a:r>
              <a:rPr lang="en-US" baseline="0" dirty="0" smtClean="0"/>
              <a:t> v UK 2004</a:t>
            </a:r>
          </a:p>
          <a:p>
            <a:r>
              <a:rPr lang="en-US" baseline="0" dirty="0" err="1" smtClean="0"/>
              <a:t>Stanev</a:t>
            </a:r>
            <a:r>
              <a:rPr lang="en-US" baseline="0" dirty="0" smtClean="0"/>
              <a:t> v Bulgaria 2012</a:t>
            </a:r>
          </a:p>
          <a:p>
            <a:r>
              <a:rPr lang="en-US" baseline="0" dirty="0" err="1" smtClean="0"/>
              <a:t>Shtukaturov</a:t>
            </a:r>
            <a:r>
              <a:rPr lang="en-US" baseline="0" dirty="0" smtClean="0"/>
              <a:t> 2008</a:t>
            </a:r>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16</a:t>
            </a:fld>
            <a:endParaRPr lang="ru-RU"/>
          </a:p>
        </p:txBody>
      </p:sp>
    </p:spTree>
    <p:extLst>
      <p:ext uri="{BB962C8B-B14F-4D97-AF65-F5344CB8AC3E}">
        <p14:creationId xmlns:p14="http://schemas.microsoft.com/office/powerpoint/2010/main" val="483711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hr-HR" dirty="0" smtClean="0"/>
              <a:t>A.K. and L. v. Croatia - 37956/11 Judgment 8.1.2013 </a:t>
            </a:r>
          </a:p>
          <a:p>
            <a:r>
              <a:rPr lang="en-US" dirty="0" smtClean="0"/>
              <a:t>The interference had a basis in domestic law and had been aimed at protecting the best interests of the child. The Court was not called upon to determine whether the adoption of the first applicant’s child was justified as such. Nor did it have to rule on the compliance with Article 8 of legislation which did not allow a parent divested of parental rights to participate in the adoption proceedings. Instead, the Court examined whether sufficient safeguards for the protection of the applicants’ private and family life had been provided at every stage of the process. The domestic legislation provided adequate safeguards as regards the interests of parents and their children in proceedings. </a:t>
            </a:r>
            <a:r>
              <a:rPr lang="en-US" b="1" u="sng" dirty="0" smtClean="0">
                <a:solidFill>
                  <a:srgbClr val="800000"/>
                </a:solidFill>
              </a:rPr>
              <a:t>However, despite the legal requirement and the authorities’ findings that the first applicant suffered from a mild mental disability, she had not been represented by a lawyer in the proceedings divesting her of parental rights. Given that she could not properly understand the full legal effect of such proceedings and adequately argue her case and given the importance of such proceedings for her right to respect for her family life, the national authorities should have ensured that the interests of both the first applicant and L. were adequately protected, in particular from the standpoint of preserving ties between them.</a:t>
            </a:r>
            <a:r>
              <a:rPr lang="en-US" dirty="0" smtClean="0"/>
              <a:t> While the Court could accept that the consent of the first applicant, who had been divested of her parental rights, was not necessary in the adoption proceedings, it nevertheless considered that where, as in Croatia, a national system allowed for parental rights to be restored, it was indispensable that a parent be given an opportunity to exercise that right before the child was put up for adoption. However, by not informing the first applicant about the adoption proceedings the national authorities had deprived her of the opportunity to seek restoration of her parental rights before the ties between her and her son had been finally severed by his adoption. She had thus been prevented from enjoying her right guaranteed by domestic law and had not been sufficiently involved in the decision-making process.</a:t>
            </a:r>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18</a:t>
            </a:fld>
            <a:endParaRPr lang="ru-RU"/>
          </a:p>
        </p:txBody>
      </p:sp>
    </p:spTree>
    <p:extLst>
      <p:ext uri="{BB962C8B-B14F-4D97-AF65-F5344CB8AC3E}">
        <p14:creationId xmlns:p14="http://schemas.microsoft.com/office/powerpoint/2010/main" val="3593485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До наст. </a:t>
            </a:r>
            <a:r>
              <a:rPr lang="ru-RU" baseline="0" dirty="0" smtClean="0"/>
              <a:t>времени ЕСПЧ не признавал ст. 8 в </a:t>
            </a:r>
            <a:r>
              <a:rPr lang="ru-RU" baseline="0" dirty="0" err="1" smtClean="0"/>
              <a:t>отн.условий</a:t>
            </a:r>
            <a:r>
              <a:rPr lang="ru-RU" baseline="0" dirty="0" smtClean="0"/>
              <a:t> среды, однако </a:t>
            </a:r>
            <a:r>
              <a:rPr lang="ru-RU" baseline="0" dirty="0" err="1" smtClean="0"/>
              <a:t>коммуницировано</a:t>
            </a:r>
            <a:r>
              <a:rPr lang="ru-RU" baseline="0" dirty="0" smtClean="0"/>
              <a:t> дело </a:t>
            </a:r>
            <a:r>
              <a:rPr lang="ru-RU" baseline="0" dirty="0" err="1" smtClean="0"/>
              <a:t>пр.Румынии</a:t>
            </a:r>
            <a:r>
              <a:rPr lang="ru-RU" baseline="0" dirty="0" smtClean="0"/>
              <a:t> (доступ к лифту в жилом доме)</a:t>
            </a:r>
          </a:p>
          <a:p>
            <a:endParaRPr lang="ru-RU" baseline="0" dirty="0" smtClean="0"/>
          </a:p>
          <a:p>
            <a:r>
              <a:rPr lang="ru-RU" baseline="0" dirty="0" smtClean="0"/>
              <a:t>+ решение о </a:t>
            </a:r>
            <a:r>
              <a:rPr lang="ru-RU" baseline="0" dirty="0" err="1" smtClean="0"/>
              <a:t>неприемл</a:t>
            </a:r>
            <a:r>
              <a:rPr lang="ru-RU" baseline="0" dirty="0" smtClean="0"/>
              <a:t> </a:t>
            </a:r>
            <a:r>
              <a:rPr lang="en-US" baseline="0" dirty="0" err="1" smtClean="0"/>
              <a:t>Bayrakci</a:t>
            </a:r>
            <a:r>
              <a:rPr lang="en-US" baseline="0" dirty="0" smtClean="0"/>
              <a:t> v Turkey</a:t>
            </a:r>
          </a:p>
          <a:p>
            <a:r>
              <a:rPr lang="en-US" sz="1200" b="0" i="0" u="none" strike="noStrike" kern="1200" baseline="0" dirty="0" smtClean="0">
                <a:solidFill>
                  <a:schemeClr val="tx1"/>
                </a:solidFill>
                <a:latin typeface="+mn-lt"/>
                <a:ea typeface="+mn-ea"/>
                <a:cs typeface="+mn-cs"/>
              </a:rPr>
              <a:t> The case concerned, in particular, the lack of suitable toilet facilities for a disabled </a:t>
            </a:r>
            <a:r>
              <a:rPr lang="en-US" sz="1200" b="1" i="0" u="none" strike="noStrike" kern="1200" baseline="0" dirty="0" smtClean="0">
                <a:solidFill>
                  <a:schemeClr val="tx1"/>
                </a:solidFill>
                <a:latin typeface="+mn-lt"/>
                <a:ea typeface="+mn-ea"/>
                <a:cs typeface="+mn-cs"/>
              </a:rPr>
              <a:t>civil servant </a:t>
            </a:r>
            <a:r>
              <a:rPr lang="en-US" sz="1200" b="0" i="0" u="none" strike="noStrike" kern="1200" baseline="0" dirty="0" smtClean="0">
                <a:solidFill>
                  <a:schemeClr val="tx1"/>
                </a:solidFill>
                <a:latin typeface="+mn-lt"/>
                <a:ea typeface="+mn-ea"/>
                <a:cs typeface="+mn-cs"/>
              </a:rPr>
              <a:t>at his workplace.</a:t>
            </a:r>
            <a:r>
              <a:rPr lang="ru-RU" sz="1200" b="0" i="0" u="none" strike="noStrike" kern="1200" baseline="0" dirty="0" smtClean="0">
                <a:solidFill>
                  <a:schemeClr val="tx1"/>
                </a:solidFill>
                <a:latin typeface="+mn-lt"/>
                <a:ea typeface="+mn-ea"/>
                <a:cs typeface="+mn-cs"/>
              </a:rPr>
              <a:t> (работал в налоговой </a:t>
            </a:r>
            <a:r>
              <a:rPr lang="ru-RU" sz="1200" b="0" i="0" u="none" strike="noStrike" kern="1200" baseline="0" dirty="0" err="1" smtClean="0">
                <a:solidFill>
                  <a:schemeClr val="tx1"/>
                </a:solidFill>
                <a:latin typeface="+mn-lt"/>
                <a:ea typeface="+mn-ea"/>
                <a:cs typeface="+mn-cs"/>
              </a:rPr>
              <a:t>инсп</a:t>
            </a:r>
            <a:r>
              <a:rPr lang="ru-RU" sz="1200" b="0" i="0" u="none" strike="noStrike" kern="1200" baseline="0" dirty="0" smtClean="0">
                <a:solidFill>
                  <a:schemeClr val="tx1"/>
                </a:solidFill>
                <a:latin typeface="+mn-lt"/>
                <a:ea typeface="+mn-ea"/>
                <a:cs typeface="+mn-cs"/>
              </a:rPr>
              <a:t> – государство)</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Court, while not ruling out a direct link between the applicant’s complaint and the quality of his private life, nevertheless found that his application was inadmissible since</a:t>
            </a:r>
          </a:p>
          <a:p>
            <a:r>
              <a:rPr lang="en-US" sz="1200" b="0" i="0" u="none" strike="noStrike" kern="1200" baseline="0" dirty="0" smtClean="0">
                <a:solidFill>
                  <a:schemeClr val="tx1"/>
                </a:solidFill>
                <a:latin typeface="+mn-lt"/>
                <a:ea typeface="+mn-ea"/>
                <a:cs typeface="+mn-cs"/>
              </a:rPr>
              <a:t>he had not brought an action in the Turkish courts against the State authorities for failure to comply with the statutory provisions on disabilities (non-exhaustion of domestic remedies).</a:t>
            </a:r>
          </a:p>
          <a:p>
            <a:r>
              <a:rPr lang="en-US" sz="1200" b="0" i="0" u="none" strike="noStrike" kern="1200" baseline="0" dirty="0" smtClean="0">
                <a:solidFill>
                  <a:schemeClr val="tx1"/>
                </a:solidFill>
                <a:latin typeface="+mn-lt"/>
                <a:ea typeface="+mn-ea"/>
                <a:cs typeface="+mn-cs"/>
              </a:rPr>
              <a:t>??? – </a:t>
            </a:r>
            <a:r>
              <a:rPr lang="ru-RU" sz="1200" b="0" i="0" u="none" strike="noStrike" kern="1200" baseline="0" dirty="0" smtClean="0">
                <a:solidFill>
                  <a:schemeClr val="tx1"/>
                </a:solidFill>
                <a:latin typeface="+mn-lt"/>
                <a:ea typeface="+mn-ea"/>
                <a:cs typeface="+mn-cs"/>
              </a:rPr>
              <a:t>будет ли таким же подход в отношении частных </a:t>
            </a:r>
            <a:r>
              <a:rPr lang="ru-RU" sz="1200" b="0" i="0" u="none" strike="noStrike" kern="1200" baseline="0" dirty="0" err="1" smtClean="0">
                <a:solidFill>
                  <a:schemeClr val="tx1"/>
                </a:solidFill>
                <a:latin typeface="+mn-lt"/>
                <a:ea typeface="+mn-ea"/>
                <a:cs typeface="+mn-cs"/>
              </a:rPr>
              <a:t>акторов</a:t>
            </a:r>
            <a:r>
              <a:rPr lang="ru-RU" sz="1200" b="0" i="0" u="none" strike="noStrike" kern="1200" baseline="0" dirty="0" smtClean="0">
                <a:solidFill>
                  <a:schemeClr val="tx1"/>
                </a:solidFill>
                <a:latin typeface="+mn-lt"/>
                <a:ea typeface="+mn-ea"/>
                <a:cs typeface="+mn-cs"/>
              </a:rPr>
              <a:t>? Ср. Св. Медведева пр. России</a:t>
            </a: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КПИ ООН </a:t>
            </a:r>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19</a:t>
            </a:fld>
            <a:endParaRPr lang="ru-RU"/>
          </a:p>
        </p:txBody>
      </p:sp>
    </p:spTree>
    <p:extLst>
      <p:ext uri="{BB962C8B-B14F-4D97-AF65-F5344CB8AC3E}">
        <p14:creationId xmlns:p14="http://schemas.microsoft.com/office/powerpoint/2010/main" val="2781303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CASE OF MAMCHUR v. UKRAINE (Application no. 10383/09)</a:t>
            </a:r>
            <a:endParaRPr lang="ru-RU" dirty="0" smtClean="0"/>
          </a:p>
          <a:p>
            <a:r>
              <a:rPr lang="en-US" dirty="0" smtClean="0"/>
              <a:t>107. In particular, one of the principal arguments on which the measure was based – that the applicant’s disability prevented him from taking care of the child – was not supported by any further analysis. No independent assessment of his ability to take care of his child was ordered nor was any potential for assistance or support even considered. The observation made by the Court of Appeal that the applicant was staying at work overnight on workdays does not appear to be conclusive as regards the applicant’s inability to </a:t>
            </a:r>
            <a:r>
              <a:rPr lang="en-US" dirty="0" err="1" smtClean="0"/>
              <a:t>fulfil</a:t>
            </a:r>
            <a:r>
              <a:rPr lang="en-US" dirty="0" smtClean="0"/>
              <a:t> parental duties. The information available concerning the applicant’s level of disability does not indicate definitively that he would have been unable to take care of his child.</a:t>
            </a:r>
            <a:endParaRPr lang="ru-RU" dirty="0" smtClean="0"/>
          </a:p>
          <a:p>
            <a:endParaRPr lang="ru-RU" dirty="0" smtClean="0"/>
          </a:p>
          <a:p>
            <a:r>
              <a:rPr lang="ru-RU" dirty="0" smtClean="0"/>
              <a:t>Савины</a:t>
            </a:r>
          </a:p>
          <a:p>
            <a:endParaRPr lang="ru-RU" dirty="0" smtClean="0"/>
          </a:p>
          <a:p>
            <a:endParaRPr lang="en-US" dirty="0" smtClean="0"/>
          </a:p>
          <a:p>
            <a:endParaRPr lang="en-US" dirty="0" smtClean="0"/>
          </a:p>
          <a:p>
            <a:r>
              <a:rPr lang="en-US" dirty="0" smtClean="0"/>
              <a:t>66. The Court reiterates that the mutual enjoyment by parent and child of each other’s company constitutes a fundamental element of family life within the meaning of Article 8 of the Convention (see, among other authorities, Olsson v. Sweden (no. 1), 24 March 1988, § 59, Series A no. 130, and </a:t>
            </a:r>
            <a:r>
              <a:rPr lang="en-US" dirty="0" err="1" smtClean="0"/>
              <a:t>Vojnity</a:t>
            </a:r>
            <a:r>
              <a:rPr lang="en-US" dirty="0" smtClean="0"/>
              <a:t> v. Hungary, no. 29617/07, § 28, 12 February 2013). In this context, the essential object of Article 8 is to protect the individual against arbitrary action by the public authorities. There are in addition positive obligations inherent in an effective “respect” for family life. Hence, the Court has repeatedly held that Article 8 includes the right for parents to have measures taken that will permit them to be reunited with their children and an obligation on part of the national authorities to take such action (see, amongst many others, </a:t>
            </a:r>
            <a:r>
              <a:rPr lang="en-US" dirty="0" err="1" smtClean="0"/>
              <a:t>Hokkanen</a:t>
            </a:r>
            <a:r>
              <a:rPr lang="en-US" dirty="0" smtClean="0"/>
              <a:t> v Finland, 23 September 1994, § 55, Series A no. 299‑A and </a:t>
            </a:r>
            <a:r>
              <a:rPr lang="en-US" dirty="0" err="1" smtClean="0"/>
              <a:t>Cristescu</a:t>
            </a:r>
            <a:r>
              <a:rPr lang="en-US" dirty="0" smtClean="0"/>
              <a:t> v. Romania, no. 13589/07, § 57, 10 January 2012). This also applies to cases where contact and residence disputes concerning children arise between parents and/or other members of the children’s family (see </a:t>
            </a:r>
            <a:r>
              <a:rPr lang="en-US" dirty="0" err="1" smtClean="0"/>
              <a:t>Zawadka</a:t>
            </a:r>
            <a:r>
              <a:rPr lang="en-US" dirty="0" smtClean="0"/>
              <a:t> v. Poland, no. 48542/99, § 55, 23 June 2005). On the other hand, the Court also held that when two persons have lost affection for each other, it cannot realistically be expected from the State to make one of these persons adopt a positive attitude towards the other (see Z.J. v. Lithuania, no. 60092/12, § 105, 29 April 2014). 67. In such cases, the obligations of the national authorities are not, however, absolute. The key consideration is whether those authorities have taken all the appropriate steps for facilitating such contact as can reasonably be demanded in the particular circumstances of each case (see, mutatis mutandis, </a:t>
            </a:r>
            <a:r>
              <a:rPr lang="en-US" dirty="0" err="1" smtClean="0"/>
              <a:t>Hokkanen</a:t>
            </a:r>
            <a:r>
              <a:rPr lang="en-US" dirty="0" smtClean="0"/>
              <a:t>, cited above, § 58). Another important factor in proceedings concerning children is that time takes on a particular significance, because there is always a danger that any procedural delay will result in the de facto determination of the issue before the court (see P.F., cited above, § 56). Moreover, the passage of time can have irremediable consequences for relations between the child and the parent who do not cohabit (see, for example, </a:t>
            </a:r>
            <a:r>
              <a:rPr lang="en-US" dirty="0" err="1" smtClean="0"/>
              <a:t>Kuppinger</a:t>
            </a:r>
            <a:r>
              <a:rPr lang="en-US" dirty="0" smtClean="0"/>
              <a:t> v. Germany, no. 62198/11, § 102, 15 January 2015). Lastly, the child’s best interests must be the primary consideration and may, depending on their nature and seriousness, override those of the parents (see among many others, Olsson (No. 2), § 90, cited above and </a:t>
            </a:r>
            <a:r>
              <a:rPr lang="en-US" dirty="0" err="1" smtClean="0"/>
              <a:t>Płaza</a:t>
            </a:r>
            <a:r>
              <a:rPr lang="en-US" dirty="0" smtClean="0"/>
              <a:t> v. Poland, no. 18830/07, § 71, 25 January 2011).</a:t>
            </a:r>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20</a:t>
            </a:fld>
            <a:endParaRPr lang="ru-RU"/>
          </a:p>
        </p:txBody>
      </p:sp>
    </p:spTree>
    <p:extLst>
      <p:ext uri="{BB962C8B-B14F-4D97-AF65-F5344CB8AC3E}">
        <p14:creationId xmlns:p14="http://schemas.microsoft.com/office/powerpoint/2010/main" val="3470861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err="1" smtClean="0"/>
              <a:t>Bataliny</a:t>
            </a:r>
            <a:r>
              <a:rPr lang="en-US" baseline="0" dirty="0" smtClean="0"/>
              <a:t> v. Russia 2015</a:t>
            </a:r>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4</a:t>
            </a:fld>
            <a:endParaRPr lang="ru-RU"/>
          </a:p>
        </p:txBody>
      </p:sp>
    </p:spTree>
    <p:extLst>
      <p:ext uri="{BB962C8B-B14F-4D97-AF65-F5344CB8AC3E}">
        <p14:creationId xmlns:p14="http://schemas.microsoft.com/office/powerpoint/2010/main" val="1654327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Обязательство</a:t>
            </a:r>
            <a:r>
              <a:rPr lang="ru-RU" baseline="0" dirty="0" smtClean="0"/>
              <a:t> не лишать договор объекта и цели</a:t>
            </a:r>
            <a:r>
              <a:rPr lang="is-IS" baseline="0" dirty="0" smtClean="0"/>
              <a:t>…</a:t>
            </a:r>
            <a:endParaRPr lang="ru-RU" baseline="0" dirty="0" smtClean="0"/>
          </a:p>
          <a:p>
            <a:r>
              <a:rPr lang="ru-RU" baseline="0" dirty="0" smtClean="0"/>
              <a:t>Несмотря на отсутствие ратификации – КПИ = «общий стандарт» (ЕСПЧ</a:t>
            </a:r>
            <a:r>
              <a:rPr lang="is-IS" baseline="0" dirty="0" smtClean="0"/>
              <a:t>…</a:t>
            </a:r>
            <a:r>
              <a:rPr lang="ru-RU" baseline="0" dirty="0" smtClean="0"/>
              <a:t> очевидно, будут применять и другие органы), прежде всего в отношении ряда ключевых принципов</a:t>
            </a:r>
          </a:p>
          <a:p>
            <a:r>
              <a:rPr lang="ru-RU" baseline="0" dirty="0" smtClean="0"/>
              <a:t>Следовательно, обязательства КР по другим МНД должны интерпретироваться в свете КПИ</a:t>
            </a:r>
            <a:endParaRPr lang="ru-RU" dirty="0"/>
          </a:p>
        </p:txBody>
      </p:sp>
      <p:sp>
        <p:nvSpPr>
          <p:cNvPr id="4" name="Номер слайда 3"/>
          <p:cNvSpPr>
            <a:spLocks noGrp="1"/>
          </p:cNvSpPr>
          <p:nvPr>
            <p:ph type="sldNum" sz="quarter" idx="10"/>
          </p:nvPr>
        </p:nvSpPr>
        <p:spPr/>
        <p:txBody>
          <a:bodyPr/>
          <a:lstStyle/>
          <a:p>
            <a:fld id="{181D1A86-2276-2647-91FA-0E517DF8631B}" type="slidenum">
              <a:rPr lang="ru-RU" smtClean="0"/>
              <a:t>5</a:t>
            </a:fld>
            <a:endParaRPr lang="ru-RU"/>
          </a:p>
        </p:txBody>
      </p:sp>
    </p:spTree>
    <p:extLst>
      <p:ext uri="{BB962C8B-B14F-4D97-AF65-F5344CB8AC3E}">
        <p14:creationId xmlns:p14="http://schemas.microsoft.com/office/powerpoint/2010/main" val="3091213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Автономное понятие</a:t>
            </a:r>
          </a:p>
          <a:p>
            <a:endParaRPr lang="ru-RU"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approach continues to uphold and sustain the medical model of disability which views disability as residing within the individual and thus renders them objects of treatment; permitting their decision-making and views to be dismissed and displaced on the basis of a medical opinion. </a:t>
            </a:r>
            <a:endParaRPr lang="en-US" dirty="0" smtClean="0"/>
          </a:p>
          <a:p>
            <a:endParaRPr lang="ru-RU" dirty="0"/>
          </a:p>
        </p:txBody>
      </p:sp>
      <p:sp>
        <p:nvSpPr>
          <p:cNvPr id="4" name="Номер слайда 3"/>
          <p:cNvSpPr>
            <a:spLocks noGrp="1"/>
          </p:cNvSpPr>
          <p:nvPr>
            <p:ph type="sldNum" sz="quarter" idx="10"/>
          </p:nvPr>
        </p:nvSpPr>
        <p:spPr/>
        <p:txBody>
          <a:bodyPr/>
          <a:lstStyle/>
          <a:p>
            <a:fld id="{181D1A86-2276-2647-91FA-0E517DF8631B}" type="slidenum">
              <a:rPr lang="ru-RU" smtClean="0"/>
              <a:t>6</a:t>
            </a:fld>
            <a:endParaRPr lang="ru-RU"/>
          </a:p>
        </p:txBody>
      </p:sp>
    </p:spTree>
    <p:extLst>
      <p:ext uri="{BB962C8B-B14F-4D97-AF65-F5344CB8AC3E}">
        <p14:creationId xmlns:p14="http://schemas.microsoft.com/office/powerpoint/2010/main" val="2435811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1" kern="1200" dirty="0" err="1" smtClean="0">
                <a:solidFill>
                  <a:schemeClr val="tx1"/>
                </a:solidFill>
                <a:latin typeface="+mn-lt"/>
                <a:ea typeface="+mn-ea"/>
                <a:cs typeface="+mn-cs"/>
              </a:rPr>
              <a:t>Guberina</a:t>
            </a:r>
            <a:r>
              <a:rPr lang="en-US" sz="1200" i="1" kern="1200" dirty="0" smtClean="0">
                <a:solidFill>
                  <a:schemeClr val="tx1"/>
                </a:solidFill>
                <a:latin typeface="+mn-lt"/>
                <a:ea typeface="+mn-ea"/>
                <a:cs typeface="+mn-cs"/>
              </a:rPr>
              <a:t> v. Croatia - 23682/13</a:t>
            </a:r>
          </a:p>
          <a:p>
            <a:r>
              <a:rPr lang="en-US" sz="1200" i="1" kern="1200" dirty="0" smtClean="0">
                <a:solidFill>
                  <a:schemeClr val="tx1"/>
                </a:solidFill>
                <a:latin typeface="+mn-lt"/>
                <a:ea typeface="+mn-ea"/>
                <a:cs typeface="+mn-cs"/>
              </a:rPr>
              <a:t>Facts</a:t>
            </a:r>
            <a:r>
              <a:rPr lang="en-US" sz="1200" i="0" kern="1200" dirty="0" smtClean="0">
                <a:solidFill>
                  <a:schemeClr val="tx1"/>
                </a:solidFill>
                <a:latin typeface="+mn-lt"/>
                <a:ea typeface="+mn-ea"/>
                <a:cs typeface="+mn-cs"/>
              </a:rPr>
              <a:t> – The applicant lived with and provided care for his severely disabled child. In order to provide the child with better and more suitable accommodation, the applicant sold the family’s third-floor flat, which did not have a lift, and bought a house. He then sought tax relief on the purchase but his request was refused on the grounds that his previous flat had met the family’s needs.</a:t>
            </a:r>
          </a:p>
          <a:p>
            <a:r>
              <a:rPr lang="en-US" sz="1200" kern="1200" dirty="0" smtClean="0">
                <a:solidFill>
                  <a:schemeClr val="tx1"/>
                </a:solidFill>
                <a:latin typeface="+mn-lt"/>
                <a:ea typeface="+mn-ea"/>
                <a:cs typeface="+mn-cs"/>
              </a:rPr>
              <a:t>b) </a:t>
            </a:r>
            <a:r>
              <a:rPr lang="en-US" sz="1200" i="1" kern="1200" dirty="0" smtClean="0">
                <a:solidFill>
                  <a:schemeClr val="tx1"/>
                </a:solidFill>
                <a:latin typeface="+mn-lt"/>
                <a:ea typeface="+mn-ea"/>
                <a:cs typeface="+mn-cs"/>
              </a:rPr>
              <a:t>Failure to treat differently persons in relevantly different situations – </a:t>
            </a:r>
            <a:r>
              <a:rPr lang="en-US" sz="1200" i="0" kern="1200" dirty="0" smtClean="0">
                <a:solidFill>
                  <a:schemeClr val="tx1"/>
                </a:solidFill>
                <a:latin typeface="+mn-lt"/>
                <a:ea typeface="+mn-ea"/>
                <a:cs typeface="+mn-cs"/>
              </a:rPr>
              <a:t>There was no doubt that the applicant’s previous flat, situated on the third floor of a building without a lift, had severely impaired his son’s mobility and consequently threatened his personal development and ability to reach his maximum potential. By seeking to replace that flat with a house adapted to the family’s needs, the applicant was in a comparable position to any other person who was replacing a flat or a house by another property equipped with basic infrastructure and technical accommodation requirements. His situation nevertheless differed with regard to the meaning of the term “basic infrastructure requirements” which, in view of his son’s disability and the relevant national and international standards, implied necessary accessibility facilities such as a lift. In excluding him from tax exemption, the tax authorities and the domestic courts had not given any consideration to the specific needs of the applicant’s family related to the child’s disability. They had thus failed to </a:t>
            </a:r>
            <a:r>
              <a:rPr lang="en-US" sz="1200" i="0" kern="1200" dirty="0" err="1" smtClean="0">
                <a:solidFill>
                  <a:schemeClr val="tx1"/>
                </a:solidFill>
                <a:latin typeface="+mn-lt"/>
                <a:ea typeface="+mn-ea"/>
                <a:cs typeface="+mn-cs"/>
              </a:rPr>
              <a:t>recognise</a:t>
            </a:r>
            <a:r>
              <a:rPr lang="en-US" sz="1200" i="0" kern="1200" dirty="0" smtClean="0">
                <a:solidFill>
                  <a:schemeClr val="tx1"/>
                </a:solidFill>
                <a:latin typeface="+mn-lt"/>
                <a:ea typeface="+mn-ea"/>
                <a:cs typeface="+mn-cs"/>
              </a:rPr>
              <a:t> the factual specificity of the applicant’s situation with regard to the question of the basic infrastructure and technical accommodation required to meet the family’s housing needs.</a:t>
            </a:r>
            <a:endParaRPr lang="ru-RU" dirty="0"/>
          </a:p>
        </p:txBody>
      </p:sp>
      <p:sp>
        <p:nvSpPr>
          <p:cNvPr id="4" name="Номер слайда 3"/>
          <p:cNvSpPr>
            <a:spLocks noGrp="1"/>
          </p:cNvSpPr>
          <p:nvPr>
            <p:ph type="sldNum" sz="quarter" idx="10"/>
          </p:nvPr>
        </p:nvSpPr>
        <p:spPr/>
        <p:txBody>
          <a:bodyPr/>
          <a:lstStyle/>
          <a:p>
            <a:fld id="{EFFE8572-38CF-A945-AF87-056479F09365}" type="slidenum">
              <a:rPr lang="ru-RU" smtClean="0"/>
              <a:t>7</a:t>
            </a:fld>
            <a:endParaRPr lang="ru-RU"/>
          </a:p>
        </p:txBody>
      </p:sp>
    </p:spTree>
    <p:extLst>
      <p:ext uri="{BB962C8B-B14F-4D97-AF65-F5344CB8AC3E}">
        <p14:creationId xmlns:p14="http://schemas.microsoft.com/office/powerpoint/2010/main" val="2715527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latin typeface="+mn-lt"/>
                <a:ea typeface="+mn-ea"/>
                <a:cs typeface="+mn-cs"/>
              </a:rPr>
              <a:t>The Court further recalls its findings to the effect that </a:t>
            </a:r>
            <a:r>
              <a:rPr lang="en-US" sz="1200" b="1" kern="1200" dirty="0" smtClean="0">
                <a:solidFill>
                  <a:schemeClr val="tx1"/>
                </a:solidFill>
                <a:latin typeface="+mn-lt"/>
                <a:ea typeface="+mn-ea"/>
                <a:cs typeface="+mn-cs"/>
              </a:rPr>
              <a:t>where a restriction on fundamental rights applies to a particularly vulnerable group in society that has suffered considerable discrimination in the past, then the State’s margin of appreciation is substantially narrower</a:t>
            </a:r>
            <a:r>
              <a:rPr lang="en-US" sz="1200" kern="1200" dirty="0" smtClean="0">
                <a:solidFill>
                  <a:schemeClr val="tx1"/>
                </a:solidFill>
                <a:latin typeface="+mn-lt"/>
                <a:ea typeface="+mn-ea"/>
                <a:cs typeface="+mn-cs"/>
              </a:rPr>
              <a:t> and it must have very weighty reasons for the restrictions in question (see </a:t>
            </a:r>
            <a:r>
              <a:rPr lang="en-US" sz="1200" i="1" kern="1200" dirty="0" err="1" smtClean="0">
                <a:solidFill>
                  <a:schemeClr val="tx1"/>
                </a:solidFill>
                <a:latin typeface="+mn-lt"/>
                <a:ea typeface="+mn-ea"/>
                <a:cs typeface="+mn-cs"/>
              </a:rPr>
              <a:t>Kiyutin</a:t>
            </a:r>
            <a:r>
              <a:rPr lang="en-US" sz="1200" i="1" kern="1200" dirty="0" smtClean="0">
                <a:solidFill>
                  <a:schemeClr val="tx1"/>
                </a:solidFill>
                <a:latin typeface="+mn-lt"/>
                <a:ea typeface="+mn-ea"/>
                <a:cs typeface="+mn-cs"/>
              </a:rPr>
              <a:t> v. Russia</a:t>
            </a:r>
            <a:r>
              <a:rPr lang="en-US" sz="1200" i="0" kern="1200" dirty="0" smtClean="0">
                <a:solidFill>
                  <a:schemeClr val="tx1"/>
                </a:solidFill>
                <a:latin typeface="+mn-lt"/>
                <a:ea typeface="+mn-ea"/>
                <a:cs typeface="+mn-cs"/>
              </a:rPr>
              <a:t>, no. </a:t>
            </a:r>
            <a:r>
              <a:rPr lang="en-US" sz="1200" i="0" u="sng" kern="1200" dirty="0" smtClean="0">
                <a:solidFill>
                  <a:schemeClr val="tx1"/>
                </a:solidFill>
                <a:latin typeface="+mn-lt"/>
                <a:ea typeface="+mn-ea"/>
                <a:cs typeface="+mn-cs"/>
                <a:hlinkClick r:id="rId3"/>
              </a:rPr>
              <a:t>2700/10, § 63, ECHR 2011).</a:t>
            </a:r>
            <a:endParaRPr lang="en-US" sz="1200" i="0" u="sng" kern="1200" dirty="0" smtClean="0">
              <a:solidFill>
                <a:schemeClr val="tx1"/>
              </a:solidFill>
              <a:latin typeface="+mn-lt"/>
              <a:ea typeface="+mn-ea"/>
              <a:cs typeface="+mn-cs"/>
            </a:endParaRPr>
          </a:p>
          <a:p>
            <a:endParaRPr lang="en-US" dirty="0" smtClean="0"/>
          </a:p>
          <a:p>
            <a:r>
              <a:rPr lang="en-US" dirty="0" smtClean="0"/>
              <a:t>However, Article 8 does not merely compel the State to abstain from such interference: in addition to this primarily negative undertaking, there are positive obligations inherent in an effective respect for private or family life. These obligations may involve the adoption of measures designed to secure respect for private life even in the sphere of the relations of individuals between themselves (see, inter alia, </a:t>
            </a:r>
            <a:r>
              <a:rPr lang="en-US" dirty="0" err="1" smtClean="0"/>
              <a:t>Söderman</a:t>
            </a:r>
            <a:r>
              <a:rPr lang="en-US" dirty="0" smtClean="0"/>
              <a:t> v. Sweden [GC], no. 5786/08, § 78, ECHR 2013; and </a:t>
            </a:r>
            <a:r>
              <a:rPr lang="en-US" dirty="0" err="1" smtClean="0"/>
              <a:t>Airey</a:t>
            </a:r>
            <a:r>
              <a:rPr lang="en-US" dirty="0" smtClean="0"/>
              <a:t> v. Ireland, 9 October 1979, § 32, Series A no. 32). The principles applicable to assessing a State’s positive and negative obligations under the Convention are similar. Regard must be had to the fair balance that has to be struck between the competing interests, the aims in the second paragraph of Article 8 being of a certain relevance (see </a:t>
            </a:r>
            <a:r>
              <a:rPr lang="en-US" dirty="0" err="1" smtClean="0"/>
              <a:t>Hämäläinen</a:t>
            </a:r>
            <a:r>
              <a:rPr lang="en-US" dirty="0" smtClean="0"/>
              <a:t> v. Finland [GC], no. 37359/09, § 65, ECHR 2014; and </a:t>
            </a:r>
            <a:r>
              <a:rPr lang="en-US" dirty="0" err="1" smtClean="0"/>
              <a:t>Dubská</a:t>
            </a:r>
            <a:r>
              <a:rPr lang="en-US" dirty="0" smtClean="0"/>
              <a:t> and </a:t>
            </a:r>
            <a:r>
              <a:rPr lang="en-US" dirty="0" err="1" smtClean="0"/>
              <a:t>Krejzová</a:t>
            </a:r>
            <a:r>
              <a:rPr lang="en-US" dirty="0" smtClean="0"/>
              <a:t> v. the Czech Republic [GC], nos. 28859/11 and 28473/12, § 165, ECHR 2016). The positive obligations may also require measures designed to provide special protection to persons who are in a particularly vulnerable position (see, for example, </a:t>
            </a:r>
            <a:r>
              <a:rPr lang="en-US" dirty="0" err="1" smtClean="0"/>
              <a:t>Paposhvili</a:t>
            </a:r>
            <a:r>
              <a:rPr lang="en-US" dirty="0" smtClean="0"/>
              <a:t> v. Belgium [GC], no. 41738/10, § 221, ECHR 2016).</a:t>
            </a:r>
          </a:p>
          <a:p>
            <a:r>
              <a:rPr lang="en-US" dirty="0" smtClean="0"/>
              <a:t>The reason for this approach, which questions certain classifications per se, is that such groups were historically subject to prejudice with lasting consequences, resulting in their social exclusion. Such prejudice could entail legislative stereotyping which prohibits the </a:t>
            </a:r>
            <a:r>
              <a:rPr lang="en-US" dirty="0" err="1" smtClean="0"/>
              <a:t>individualised</a:t>
            </a:r>
            <a:r>
              <a:rPr lang="en-US" dirty="0" smtClean="0"/>
              <a:t> evaluation of their capacities and needs (see </a:t>
            </a:r>
            <a:r>
              <a:rPr lang="en-US" dirty="0" err="1" smtClean="0"/>
              <a:t>Alajos</a:t>
            </a:r>
            <a:r>
              <a:rPr lang="en-US" dirty="0" smtClean="0"/>
              <a:t> Kiss v. Hungary, no. 38832/06, § 42, 20 May 2010). In the past, the Court has identified a number of such vulnerable groups that suffered different treatment on account of their sex (see </a:t>
            </a:r>
            <a:r>
              <a:rPr lang="en-US" dirty="0" err="1" smtClean="0"/>
              <a:t>Abdulaziz</a:t>
            </a:r>
            <a:r>
              <a:rPr lang="en-US" dirty="0" smtClean="0"/>
              <a:t>, </a:t>
            </a:r>
            <a:r>
              <a:rPr lang="en-US" dirty="0" err="1" smtClean="0"/>
              <a:t>Cabales</a:t>
            </a:r>
            <a:r>
              <a:rPr lang="en-US" dirty="0" smtClean="0"/>
              <a:t> and </a:t>
            </a:r>
            <a:r>
              <a:rPr lang="en-US" dirty="0" err="1" smtClean="0"/>
              <a:t>Balkandali</a:t>
            </a:r>
            <a:r>
              <a:rPr lang="en-US" dirty="0" smtClean="0"/>
              <a:t> v. the United Kingdom, 28 May 1985, § 78, Series A no. 94; and </a:t>
            </a:r>
            <a:r>
              <a:rPr lang="en-US" dirty="0" err="1" smtClean="0"/>
              <a:t>Burghartz</a:t>
            </a:r>
            <a:r>
              <a:rPr lang="en-US" dirty="0" smtClean="0"/>
              <a:t> v. Switzerland, 22 February 1994, § 27, Series A no. 280‑B), sexual orientation (see </a:t>
            </a:r>
            <a:r>
              <a:rPr lang="en-US" dirty="0" err="1" smtClean="0"/>
              <a:t>Schalk</a:t>
            </a:r>
            <a:r>
              <a:rPr lang="en-US" dirty="0" smtClean="0"/>
              <a:t> and Kopf v. Austria, no. 30141/04, § 97, ECHR 2010; and Smith and Grady v. the United Kingdom, nos. 33985/96 and 33986/96, § 90, ECHR 1999‑VI), race or ethnicity (see D.H. and Others, cited above, § 182; and </a:t>
            </a:r>
            <a:r>
              <a:rPr lang="en-US" dirty="0" err="1" smtClean="0"/>
              <a:t>Timishev</a:t>
            </a:r>
            <a:r>
              <a:rPr lang="en-US" dirty="0" smtClean="0"/>
              <a:t> v. Russia, nos. 55762/00 and 55974/00, § 56, ECHR 2005‑XII), mental faculties (see </a:t>
            </a:r>
            <a:r>
              <a:rPr lang="en-US" dirty="0" err="1" smtClean="0"/>
              <a:t>Alajos</a:t>
            </a:r>
            <a:r>
              <a:rPr lang="en-US" dirty="0" smtClean="0"/>
              <a:t> Kiss, cited above, § 42; and, mutatis mutandis, </a:t>
            </a:r>
            <a:r>
              <a:rPr lang="en-US" dirty="0" err="1" smtClean="0"/>
              <a:t>Shtukaturov</a:t>
            </a:r>
            <a:r>
              <a:rPr lang="en-US" dirty="0" smtClean="0"/>
              <a:t> v. Russia, no. 44009/05, § 95, ECHR 2008), or disability (see </a:t>
            </a:r>
            <a:r>
              <a:rPr lang="en-US" dirty="0" err="1" smtClean="0"/>
              <a:t>Glor</a:t>
            </a:r>
            <a:r>
              <a:rPr lang="en-US" dirty="0" smtClean="0"/>
              <a:t> v. Switzerland, no. 13444/04, § 84, ECHR 2009).</a:t>
            </a:r>
          </a:p>
          <a:p>
            <a:endParaRPr lang="en-US" dirty="0" smtClean="0"/>
          </a:p>
          <a:p>
            <a:r>
              <a:rPr lang="en-US" sz="1200" kern="1200" dirty="0" smtClean="0">
                <a:solidFill>
                  <a:schemeClr val="tx1"/>
                </a:solidFill>
                <a:latin typeface="+mn-lt"/>
                <a:ea typeface="+mn-ea"/>
                <a:cs typeface="+mn-cs"/>
              </a:rPr>
              <a:t>In essence, the decision was not based on a qualification of the applicant as a person with a disability. – A.-M.V. v. Finland</a:t>
            </a:r>
          </a:p>
          <a:p>
            <a:endParaRPr lang="en-US" sz="1200" kern="1200" dirty="0" smtClean="0">
              <a:solidFill>
                <a:schemeClr val="tx1"/>
              </a:solidFill>
              <a:latin typeface="+mn-lt"/>
              <a:ea typeface="+mn-ea"/>
              <a:cs typeface="+mn-cs"/>
            </a:endParaRPr>
          </a:p>
          <a:p>
            <a:r>
              <a:rPr lang="hr-HR" sz="1200" b="1" i="1" kern="1200" dirty="0" smtClean="0">
                <a:solidFill>
                  <a:schemeClr val="tx1"/>
                </a:solidFill>
                <a:latin typeface="+mn-lt"/>
                <a:ea typeface="+mn-ea"/>
                <a:cs typeface="+mn-cs"/>
              </a:rPr>
              <a:t>I.B. v. Greece</a:t>
            </a:r>
            <a:r>
              <a:rPr lang="hr-HR" sz="1200" b="1" i="0" kern="1200" dirty="0" smtClean="0">
                <a:solidFill>
                  <a:schemeClr val="tx1"/>
                </a:solidFill>
                <a:latin typeface="+mn-lt"/>
                <a:ea typeface="+mn-ea"/>
                <a:cs typeface="+mn-cs"/>
              </a:rPr>
              <a:t> - </a:t>
            </a:r>
            <a:r>
              <a:rPr lang="hr-HR" sz="1200" b="1" i="0" u="sng" kern="1200" dirty="0" smtClean="0">
                <a:solidFill>
                  <a:schemeClr val="tx1"/>
                </a:solidFill>
                <a:latin typeface="+mn-lt"/>
                <a:ea typeface="+mn-ea"/>
                <a:cs typeface="+mn-cs"/>
                <a:hlinkClick r:id="rId4"/>
              </a:rPr>
              <a:t>552/10</a:t>
            </a:r>
            <a:endParaRPr lang="hr-HR" sz="1200" b="0" i="0" u="sng" kern="1200" dirty="0" smtClean="0">
              <a:solidFill>
                <a:schemeClr val="tx1"/>
              </a:solidFill>
              <a:latin typeface="+mn-lt"/>
              <a:ea typeface="+mn-ea"/>
              <a:cs typeface="+mn-cs"/>
              <a:hlinkClick r:id="rId4"/>
            </a:endParaRPr>
          </a:p>
          <a:p>
            <a:r>
              <a:rPr lang="en-US" sz="1200" b="0" i="0" kern="1200" dirty="0" smtClean="0">
                <a:solidFill>
                  <a:schemeClr val="tx1"/>
                </a:solidFill>
                <a:latin typeface="+mn-lt"/>
                <a:ea typeface="+mn-ea"/>
                <a:cs typeface="+mn-cs"/>
              </a:rPr>
              <a:t>Dismissal, as a result of pressure from colleagues, of employee suffering from HIV infection: </a:t>
            </a:r>
            <a:r>
              <a:rPr lang="en-US" sz="1200" b="0" i="1" kern="1200" dirty="0" smtClean="0">
                <a:solidFill>
                  <a:schemeClr val="tx1"/>
                </a:solidFill>
                <a:latin typeface="+mn-lt"/>
                <a:ea typeface="+mn-ea"/>
                <a:cs typeface="+mn-cs"/>
              </a:rPr>
              <a:t>violation</a:t>
            </a:r>
            <a:endParaRPr lang="ru-RU" dirty="0"/>
          </a:p>
        </p:txBody>
      </p:sp>
      <p:sp>
        <p:nvSpPr>
          <p:cNvPr id="4" name="Номер слайда 3"/>
          <p:cNvSpPr>
            <a:spLocks noGrp="1"/>
          </p:cNvSpPr>
          <p:nvPr>
            <p:ph type="sldNum" sz="quarter" idx="10"/>
          </p:nvPr>
        </p:nvSpPr>
        <p:spPr/>
        <p:txBody>
          <a:bodyPr/>
          <a:lstStyle/>
          <a:p>
            <a:fld id="{EFFE8572-38CF-A945-AF87-056479F09365}" type="slidenum">
              <a:rPr lang="ru-RU" smtClean="0"/>
              <a:t>8</a:t>
            </a:fld>
            <a:endParaRPr lang="ru-RU"/>
          </a:p>
        </p:txBody>
      </p:sp>
    </p:spTree>
    <p:extLst>
      <p:ext uri="{BB962C8B-B14F-4D97-AF65-F5344CB8AC3E}">
        <p14:creationId xmlns:p14="http://schemas.microsoft.com/office/powerpoint/2010/main" val="3746053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Ср.:</a:t>
            </a:r>
            <a:r>
              <a:rPr lang="ru-RU" baseline="0" dirty="0" smtClean="0"/>
              <a:t> </a:t>
            </a:r>
            <a:r>
              <a:rPr lang="en-US" baseline="0" dirty="0" smtClean="0"/>
              <a:t>BHC v Bulgaria</a:t>
            </a:r>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9</a:t>
            </a:fld>
            <a:endParaRPr lang="ru-RU"/>
          </a:p>
        </p:txBody>
      </p:sp>
    </p:spTree>
    <p:extLst>
      <p:ext uri="{BB962C8B-B14F-4D97-AF65-F5344CB8AC3E}">
        <p14:creationId xmlns:p14="http://schemas.microsoft.com/office/powerpoint/2010/main" val="414181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a:t>
            </a:r>
            <a:r>
              <a:rPr lang="ru-RU" dirty="0" err="1" smtClean="0"/>
              <a:t>Семихвостов</a:t>
            </a:r>
            <a:r>
              <a:rPr lang="ru-RU" baseline="0" dirty="0" smtClean="0"/>
              <a:t> пр. России 2014</a:t>
            </a:r>
          </a:p>
          <a:p>
            <a:pPr marL="171450" indent="-171450">
              <a:buFontTx/>
              <a:buChar char="-"/>
            </a:pPr>
            <a:r>
              <a:rPr lang="ru-RU" baseline="0" dirty="0" smtClean="0"/>
              <a:t>Отсутствие доступа к </a:t>
            </a:r>
            <a:r>
              <a:rPr lang="ru-RU" baseline="0" dirty="0" err="1" smtClean="0"/>
              <a:t>опред</a:t>
            </a:r>
            <a:r>
              <a:rPr lang="ru-RU" baseline="0" dirty="0" smtClean="0"/>
              <a:t> местам – столовой, душевой</a:t>
            </a:r>
          </a:p>
          <a:p>
            <a:pPr marL="171450" indent="-171450">
              <a:buFontTx/>
              <a:buChar char="-"/>
            </a:pPr>
            <a:r>
              <a:rPr lang="ru-RU" baseline="0" dirty="0" smtClean="0"/>
              <a:t>Отсутствие организованной помощи для мобильности – приходилось пользоваться помощью заключенных</a:t>
            </a:r>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11</a:t>
            </a:fld>
            <a:endParaRPr lang="ru-RU"/>
          </a:p>
        </p:txBody>
      </p:sp>
    </p:spTree>
    <p:extLst>
      <p:ext uri="{BB962C8B-B14F-4D97-AF65-F5344CB8AC3E}">
        <p14:creationId xmlns:p14="http://schemas.microsoft.com/office/powerpoint/2010/main" val="4288166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1200" b="0" i="0" u="none" strike="noStrike" kern="1200" baseline="0" dirty="0" smtClean="0">
              <a:solidFill>
                <a:schemeClr val="tx1"/>
              </a:solidFill>
              <a:latin typeface="+mn-lt"/>
              <a:ea typeface="+mn-ea"/>
              <a:cs typeface="+mn-cs"/>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 </a:t>
            </a:r>
            <a:r>
              <a:rPr lang="en-US" dirty="0" smtClean="0"/>
              <a:t>D. </a:t>
            </a:r>
            <a:r>
              <a:rPr lang="ru-RU" dirty="0" smtClean="0"/>
              <a:t>против Великобритании, 1997</a:t>
            </a:r>
          </a:p>
          <a:p>
            <a:r>
              <a:rPr lang="en-US" sz="1200" b="0" i="0" u="none" strike="noStrike" kern="1200" baseline="0" dirty="0" smtClean="0">
                <a:solidFill>
                  <a:schemeClr val="tx1"/>
                </a:solidFill>
                <a:latin typeface="+mn-lt"/>
                <a:ea typeface="+mn-ea"/>
                <a:cs typeface="+mn-cs"/>
              </a:rPr>
              <a:t>Proposed removal of an alien drug courier dying of AIDS to his country of origin (St Kitts) where he has no accommodation, family, moral or financial support and no access to adequate medical treatment: </a:t>
            </a:r>
            <a:r>
              <a:rPr lang="en-US" sz="1200" b="0" i="1" u="none" strike="noStrike" kern="1200" baseline="0" dirty="0" smtClean="0">
                <a:solidFill>
                  <a:schemeClr val="tx1"/>
                </a:solidFill>
                <a:latin typeface="+mn-lt"/>
                <a:ea typeface="+mn-ea"/>
                <a:cs typeface="+mn-cs"/>
              </a:rPr>
              <a:t>deportation would constitute a violation </a:t>
            </a:r>
            <a:endParaRPr lang="ru-RU" sz="1200" b="0" i="1" u="none" strike="noStrike" kern="1200" baseline="0" dirty="0" smtClean="0">
              <a:solidFill>
                <a:schemeClr val="tx1"/>
              </a:solidFill>
              <a:latin typeface="+mn-lt"/>
              <a:ea typeface="+mn-ea"/>
              <a:cs typeface="+mn-cs"/>
            </a:endParaRPr>
          </a:p>
          <a:p>
            <a:pPr marL="0" marR="0" lvl="2" indent="0" algn="l" defTabSz="457200" rtl="0" eaLnBrk="1" fontAlgn="auto" latinLnBrk="0" hangingPunct="1">
              <a:lnSpc>
                <a:spcPct val="100000"/>
              </a:lnSpc>
              <a:spcBef>
                <a:spcPts val="0"/>
              </a:spcBef>
              <a:spcAft>
                <a:spcPts val="0"/>
              </a:spcAft>
              <a:buClrTx/>
              <a:buSzTx/>
              <a:buFontTx/>
              <a:buNone/>
              <a:tabLst/>
              <a:defRPr/>
            </a:pPr>
            <a:r>
              <a:rPr lang="ru-RU" sz="1200" b="0" i="1" u="none" strike="noStrike" kern="1200" baseline="0" dirty="0" smtClean="0">
                <a:solidFill>
                  <a:schemeClr val="tx1"/>
                </a:solidFill>
                <a:latin typeface="+mn-lt"/>
                <a:ea typeface="+mn-ea"/>
                <a:cs typeface="+mn-cs"/>
              </a:rPr>
              <a:t>тест: </a:t>
            </a:r>
            <a:r>
              <a:rPr lang="ru-RU" dirty="0" smtClean="0"/>
              <a:t>«терминальная стадия смертельного заболевания»</a:t>
            </a:r>
          </a:p>
          <a:p>
            <a:endParaRPr lang="ru-RU" sz="1200" b="0" i="1" u="none" strike="noStrike" kern="1200" baseline="0" dirty="0" smtClean="0">
              <a:solidFill>
                <a:schemeClr val="tx1"/>
              </a:solidFill>
              <a:latin typeface="+mn-lt"/>
              <a:ea typeface="+mn-ea"/>
              <a:cs typeface="+mn-cs"/>
            </a:endParaRPr>
          </a:p>
          <a:p>
            <a:r>
              <a:rPr lang="en-US" i="1" dirty="0" err="1" smtClean="0"/>
              <a:t>Answat</a:t>
            </a:r>
            <a:r>
              <a:rPr lang="en-US" i="1" dirty="0" smtClean="0"/>
              <a:t> </a:t>
            </a:r>
            <a:r>
              <a:rPr lang="ru-RU" i="1" dirty="0" smtClean="0"/>
              <a:t>против Великобритании 2013 – тест – особая тяжесть</a:t>
            </a:r>
            <a:r>
              <a:rPr lang="ru-RU" i="1" baseline="0" dirty="0" smtClean="0"/>
              <a:t> состояния в </a:t>
            </a:r>
            <a:r>
              <a:rPr lang="ru-RU" i="1" baseline="0" dirty="0" err="1" smtClean="0"/>
              <a:t>наст.время</a:t>
            </a:r>
            <a:r>
              <a:rPr lang="ru-RU" i="1" baseline="0" dirty="0" smtClean="0"/>
              <a:t> + риск серьезного ухудшения </a:t>
            </a:r>
            <a:r>
              <a:rPr lang="ru-RU" i="1" baseline="0" dirty="0" err="1" smtClean="0"/>
              <a:t>псих.состояния</a:t>
            </a:r>
            <a:endParaRPr lang="ru-RU" sz="1200" b="0" i="1" u="none" strike="noStrike" kern="1200" baseline="0" dirty="0" smtClean="0">
              <a:solidFill>
                <a:schemeClr val="tx1"/>
              </a:solidFill>
              <a:latin typeface="+mn-lt"/>
              <a:ea typeface="+mn-ea"/>
              <a:cs typeface="+mn-cs"/>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en-US" i="1" dirty="0" err="1" smtClean="0"/>
              <a:t>Answat</a:t>
            </a:r>
            <a:r>
              <a:rPr lang="en-US" i="1" dirty="0" smtClean="0"/>
              <a:t> </a:t>
            </a:r>
            <a:r>
              <a:rPr lang="ru-RU" i="1" dirty="0" smtClean="0"/>
              <a:t>против Великобритании</a:t>
            </a:r>
            <a:r>
              <a:rPr lang="en-US" i="1" dirty="0" smtClean="0"/>
              <a:t> (</a:t>
            </a:r>
            <a:r>
              <a:rPr lang="ru-RU" i="1" dirty="0" err="1" smtClean="0"/>
              <a:t>реш</a:t>
            </a:r>
            <a:r>
              <a:rPr lang="ru-RU" i="1" dirty="0" smtClean="0"/>
              <a:t>.)</a:t>
            </a:r>
            <a:r>
              <a:rPr lang="en-US" i="1" dirty="0" smtClean="0"/>
              <a:t>, 201</a:t>
            </a:r>
            <a:r>
              <a:rPr lang="ru-RU" i="1" dirty="0" smtClean="0"/>
              <a:t>5 – </a:t>
            </a:r>
            <a:r>
              <a:rPr lang="en-US" i="1" dirty="0" smtClean="0"/>
              <a:t>specific</a:t>
            </a:r>
            <a:r>
              <a:rPr lang="en-US" i="1" baseline="0" dirty="0" smtClean="0"/>
              <a:t> assurances</a:t>
            </a:r>
            <a:endParaRPr lang="en-US" i="1" dirty="0" smtClean="0"/>
          </a:p>
          <a:p>
            <a:endParaRPr lang="ru-RU" dirty="0"/>
          </a:p>
        </p:txBody>
      </p:sp>
      <p:sp>
        <p:nvSpPr>
          <p:cNvPr id="4" name="Номер слайда 3"/>
          <p:cNvSpPr>
            <a:spLocks noGrp="1"/>
          </p:cNvSpPr>
          <p:nvPr>
            <p:ph type="sldNum" sz="quarter" idx="10"/>
          </p:nvPr>
        </p:nvSpPr>
        <p:spPr/>
        <p:txBody>
          <a:bodyPr/>
          <a:lstStyle/>
          <a:p>
            <a:fld id="{600CE002-AFD6-7C47-8D9D-6DCCD1B9D31D}" type="slidenum">
              <a:rPr lang="ru-RU" smtClean="0"/>
              <a:t>13</a:t>
            </a:fld>
            <a:endParaRPr lang="ru-RU"/>
          </a:p>
        </p:txBody>
      </p:sp>
    </p:spTree>
    <p:extLst>
      <p:ext uri="{BB962C8B-B14F-4D97-AF65-F5344CB8AC3E}">
        <p14:creationId xmlns:p14="http://schemas.microsoft.com/office/powerpoint/2010/main" val="203148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685800" y="2130425"/>
            <a:ext cx="7772400" cy="1470025"/>
          </a:xfrm>
        </p:spPr>
        <p:txBody>
          <a:bodyPr/>
          <a:lstStyle/>
          <a:p>
            <a:r>
              <a:rPr lang="en-US"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Образец подзаголовка</a:t>
            </a:r>
            <a:endParaRPr lang="ru-RU"/>
          </a:p>
        </p:txBody>
      </p:sp>
      <p:sp>
        <p:nvSpPr>
          <p:cNvPr id="4" name="Дата 3"/>
          <p:cNvSpPr>
            <a:spLocks noGrp="1"/>
          </p:cNvSpPr>
          <p:nvPr>
            <p:ph type="dt" sz="half" idx="10"/>
          </p:nvPr>
        </p:nvSpPr>
        <p:spPr/>
        <p:txBody>
          <a:bodyPr/>
          <a:lstStyle/>
          <a:p>
            <a:fld id="{63228FCA-8351-514C-9561-DD9F6E920095}" type="datetimeFigureOut">
              <a:rPr lang="ru-RU" smtClean="0"/>
              <a:t>29.09.17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4032116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3228FCA-8351-514C-9561-DD9F6E920095}" type="datetimeFigureOut">
              <a:rPr lang="ru-RU" smtClean="0"/>
              <a:t>29.09.17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3788233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3228FCA-8351-514C-9561-DD9F6E920095}" type="datetimeFigureOut">
              <a:rPr lang="ru-RU" smtClean="0"/>
              <a:t>29.09.17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4206522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smtClean="0"/>
              <a:t>Образец заголовка</a:t>
            </a:r>
            <a:endParaRPr lang="ru-RU"/>
          </a:p>
        </p:txBody>
      </p:sp>
      <p:sp>
        <p:nvSpPr>
          <p:cNvPr id="3" name="Содержимое 2"/>
          <p:cNvSpPr>
            <a:spLocks noGrp="1"/>
          </p:cNvSpPr>
          <p:nvPr>
            <p:ph idx="1"/>
          </p:nvPr>
        </p:nvSpPr>
        <p:spPr/>
        <p:txBody>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Дата 3"/>
          <p:cNvSpPr>
            <a:spLocks noGrp="1"/>
          </p:cNvSpPr>
          <p:nvPr>
            <p:ph type="dt" sz="half" idx="10"/>
          </p:nvPr>
        </p:nvSpPr>
        <p:spPr/>
        <p:txBody>
          <a:bodyPr/>
          <a:lstStyle/>
          <a:p>
            <a:fld id="{63228FCA-8351-514C-9561-DD9F6E920095}" type="datetimeFigureOut">
              <a:rPr lang="ru-RU" smtClean="0"/>
              <a:t>29.09.17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873660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Название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3228FCA-8351-514C-9561-DD9F6E920095}" type="datetimeFigureOut">
              <a:rPr lang="ru-RU" smtClean="0"/>
              <a:t>29.09.17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2728622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3228FCA-8351-514C-9561-DD9F6E920095}" type="datetimeFigureOut">
              <a:rPr lang="ru-RU" smtClean="0"/>
              <a:t>29.09.17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2081335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3228FCA-8351-514C-9561-DD9F6E920095}" type="datetimeFigureOut">
              <a:rPr lang="ru-RU" smtClean="0"/>
              <a:t>29.09.17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2423285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3228FCA-8351-514C-9561-DD9F6E920095}" type="datetimeFigureOut">
              <a:rPr lang="ru-RU" smtClean="0"/>
              <a:t>29.09.17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28255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3228FCA-8351-514C-9561-DD9F6E920095}" type="datetimeFigureOut">
              <a:rPr lang="ru-RU" smtClean="0"/>
              <a:t>29.09.17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3977741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3228FCA-8351-514C-9561-DD9F6E920095}" type="datetimeFigureOut">
              <a:rPr lang="ru-RU" smtClean="0"/>
              <a:t>29.09.17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1930327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3228FCA-8351-514C-9561-DD9F6E920095}" type="datetimeFigureOut">
              <a:rPr lang="ru-RU" smtClean="0"/>
              <a:t>29.09.17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8619E4-4FAA-5D41-8959-C333AB5D2697}" type="slidenum">
              <a:rPr lang="ru-RU" smtClean="0"/>
              <a:t>‹#›</a:t>
            </a:fld>
            <a:endParaRPr lang="ru-RU"/>
          </a:p>
        </p:txBody>
      </p:sp>
    </p:spTree>
    <p:extLst>
      <p:ext uri="{BB962C8B-B14F-4D97-AF65-F5344CB8AC3E}">
        <p14:creationId xmlns:p14="http://schemas.microsoft.com/office/powerpoint/2010/main" val="35876368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228FCA-8351-514C-9561-DD9F6E920095}" type="datetimeFigureOut">
              <a:rPr lang="ru-RU" smtClean="0"/>
              <a:t>29.09.17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619E4-4FAA-5D41-8959-C333AB5D2697}" type="slidenum">
              <a:rPr lang="ru-RU" smtClean="0"/>
              <a:t>‹#›</a:t>
            </a:fld>
            <a:endParaRPr lang="ru-RU"/>
          </a:p>
        </p:txBody>
      </p:sp>
    </p:spTree>
    <p:extLst>
      <p:ext uri="{BB962C8B-B14F-4D97-AF65-F5344CB8AC3E}">
        <p14:creationId xmlns:p14="http://schemas.microsoft.com/office/powerpoint/2010/main" val="2860764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ctrTitle"/>
          </p:nvPr>
        </p:nvSpPr>
        <p:spPr/>
        <p:txBody>
          <a:bodyPr>
            <a:normAutofit fontScale="90000"/>
          </a:bodyPr>
          <a:lstStyle/>
          <a:p>
            <a:r>
              <a:rPr lang="ru-RU" b="1" dirty="0" smtClean="0">
                <a:solidFill>
                  <a:srgbClr val="800000"/>
                </a:solidFill>
              </a:rPr>
              <a:t>Обзор практики ЕСПЧ по делам, связанным с инвалидностью</a:t>
            </a:r>
            <a:endParaRPr lang="ru-RU" b="1" dirty="0">
              <a:solidFill>
                <a:srgbClr val="800000"/>
              </a:solidFill>
            </a:endParaRPr>
          </a:p>
        </p:txBody>
      </p:sp>
      <p:sp>
        <p:nvSpPr>
          <p:cNvPr id="3" name="Подзаголовок 2"/>
          <p:cNvSpPr>
            <a:spLocks noGrp="1"/>
          </p:cNvSpPr>
          <p:nvPr>
            <p:ph type="subTitle" idx="1"/>
          </p:nvPr>
        </p:nvSpPr>
        <p:spPr/>
        <p:txBody>
          <a:bodyPr/>
          <a:lstStyle/>
          <a:p>
            <a:endParaRPr lang="ru-RU" dirty="0" smtClean="0"/>
          </a:p>
          <a:p>
            <a:r>
              <a:rPr lang="ru-RU" dirty="0" smtClean="0"/>
              <a:t>Дмитрий Бартенев</a:t>
            </a:r>
          </a:p>
          <a:p>
            <a:r>
              <a:rPr lang="ru-RU" dirty="0" smtClean="0"/>
              <a:t>Адвокатская Группа ОНЕГИН</a:t>
            </a:r>
            <a:endParaRPr lang="ru-RU" dirty="0"/>
          </a:p>
        </p:txBody>
      </p:sp>
      <p:pic>
        <p:nvPicPr>
          <p:cNvPr id="5" name="Рисунок 2" descr="logo Oneginмал"/>
          <p:cNvPicPr/>
          <p:nvPr/>
        </p:nvPicPr>
        <p:blipFill>
          <a:blip r:embed="rId2">
            <a:extLst>
              <a:ext uri="{28A0092B-C50C-407E-A947-70E740481C1C}">
                <a14:useLocalDpi xmlns:a14="http://schemas.microsoft.com/office/drawing/2010/main" val="0"/>
              </a:ext>
            </a:extLst>
          </a:blip>
          <a:srcRect/>
          <a:stretch>
            <a:fillRect/>
          </a:stretch>
        </p:blipFill>
        <p:spPr bwMode="auto">
          <a:xfrm>
            <a:off x="3325669" y="945082"/>
            <a:ext cx="2315816" cy="826947"/>
          </a:xfrm>
          <a:prstGeom prst="rect">
            <a:avLst/>
          </a:prstGeom>
          <a:noFill/>
          <a:ln>
            <a:noFill/>
          </a:ln>
        </p:spPr>
      </p:pic>
    </p:spTree>
    <p:extLst>
      <p:ext uri="{BB962C8B-B14F-4D97-AF65-F5344CB8AC3E}">
        <p14:creationId xmlns:p14="http://schemas.microsoft.com/office/powerpoint/2010/main" val="1017490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b="1" dirty="0" smtClean="0">
                <a:solidFill>
                  <a:srgbClr val="800000"/>
                </a:solidFill>
              </a:rPr>
              <a:t>Запрет жестокого обращения</a:t>
            </a:r>
            <a:endParaRPr lang="ru-RU" b="1" dirty="0">
              <a:solidFill>
                <a:srgbClr val="800000"/>
              </a:solidFill>
            </a:endParaRPr>
          </a:p>
        </p:txBody>
      </p:sp>
      <p:sp>
        <p:nvSpPr>
          <p:cNvPr id="3" name="Содержимое 2"/>
          <p:cNvSpPr>
            <a:spLocks noGrp="1"/>
          </p:cNvSpPr>
          <p:nvPr>
            <p:ph idx="1"/>
          </p:nvPr>
        </p:nvSpPr>
        <p:spPr/>
        <p:txBody>
          <a:bodyPr>
            <a:normAutofit fontScale="92500" lnSpcReduction="20000"/>
          </a:bodyPr>
          <a:lstStyle/>
          <a:p>
            <a:pPr marL="0" indent="0">
              <a:buNone/>
            </a:pPr>
            <a:r>
              <a:rPr lang="ru-RU" i="1" dirty="0" smtClean="0"/>
              <a:t>Никто не должен подвергаться ни пыткам, ни бесчеловечному или унижающему достоинство обращению или наказанию.</a:t>
            </a:r>
            <a:endParaRPr lang="en-US" i="1" dirty="0" smtClean="0"/>
          </a:p>
          <a:p>
            <a:r>
              <a:rPr lang="ru-RU" dirty="0" smtClean="0"/>
              <a:t>Условия содержания под стражей (в СИЗО, в тюрьме)</a:t>
            </a:r>
          </a:p>
          <a:p>
            <a:r>
              <a:rPr lang="ru-RU" dirty="0" smtClean="0"/>
              <a:t>Условия пребывания в учреждениях социального обслуживания</a:t>
            </a:r>
          </a:p>
          <a:p>
            <a:r>
              <a:rPr lang="ru-RU" dirty="0" smtClean="0"/>
              <a:t>Злоупотребления со стороны частных лиц и государственных служб</a:t>
            </a:r>
            <a:endParaRPr lang="en-US" dirty="0" smtClean="0"/>
          </a:p>
          <a:p>
            <a:r>
              <a:rPr lang="ru-RU" dirty="0" smtClean="0"/>
              <a:t>Потенциальное нарушение ст. </a:t>
            </a:r>
            <a:r>
              <a:rPr lang="ru-RU" dirty="0"/>
              <a:t>3</a:t>
            </a:r>
          </a:p>
        </p:txBody>
      </p:sp>
    </p:spTree>
    <p:extLst>
      <p:ext uri="{BB962C8B-B14F-4D97-AF65-F5344CB8AC3E}">
        <p14:creationId xmlns:p14="http://schemas.microsoft.com/office/powerpoint/2010/main" val="1571368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b="1" dirty="0" smtClean="0">
                <a:solidFill>
                  <a:srgbClr val="800000"/>
                </a:solidFill>
              </a:rPr>
              <a:t>Условия содержания под стражей</a:t>
            </a:r>
            <a:endParaRPr lang="ru-RU" b="1" dirty="0">
              <a:solidFill>
                <a:srgbClr val="800000"/>
              </a:solidFill>
            </a:endParaRPr>
          </a:p>
        </p:txBody>
      </p:sp>
      <p:sp>
        <p:nvSpPr>
          <p:cNvPr id="3" name="Содержимое 2"/>
          <p:cNvSpPr>
            <a:spLocks noGrp="1"/>
          </p:cNvSpPr>
          <p:nvPr>
            <p:ph idx="1"/>
          </p:nvPr>
        </p:nvSpPr>
        <p:spPr>
          <a:xfrm>
            <a:off x="457200" y="1417638"/>
            <a:ext cx="8229600" cy="5216244"/>
          </a:xfrm>
        </p:spPr>
        <p:txBody>
          <a:bodyPr>
            <a:normAutofit fontScale="62500" lnSpcReduction="20000"/>
          </a:bodyPr>
          <a:lstStyle/>
          <a:p>
            <a:r>
              <a:rPr lang="ru-RU" dirty="0"/>
              <a:t>Заявитель является глухонемым, неграмотным и не способен понимать официальный язык жестов, а также страдает расстройством интеллекта. Он может общаться только с использованием особой разновидности языка жестов, понятного лишь его матери. </a:t>
            </a:r>
            <a:endParaRPr lang="en-US" dirty="0" smtClean="0"/>
          </a:p>
          <a:p>
            <a:r>
              <a:rPr lang="ru-RU" dirty="0" smtClean="0"/>
              <a:t>Ввиду </a:t>
            </a:r>
            <a:r>
              <a:rPr lang="ru-RU" dirty="0"/>
              <a:t>неизбежных ощущений изоляции и беспомощности, следующих из его инвалидности, и отсутствия понимания ситуации и тюремного распорядка заявитель должен был испытывать тоску и чувство неполноценности, особенно из-за разлучения с единственным лицом (его матерью), с которым он мог эффективно общаться. Кроме того, хотя утверждения заявителя о том, что его дразнили другие заключенные, не подкреплены какими-либо доказательствами, </a:t>
            </a:r>
            <a:r>
              <a:rPr lang="ru-RU" dirty="0" smtClean="0"/>
              <a:t>Суд </a:t>
            </a:r>
            <a:r>
              <a:rPr lang="ru-RU" dirty="0"/>
              <a:t>отметил, что лицо в его положении должно было столкнуться со значительными трудностями в доведении таких происшествий, если бы они были, до сведения надзирателей, что должно было повлечь страх и ощущение беззащитности перед злоупотреблением. Районный суд впоследствии освободил заявителя по весьма сходным соображениям</a:t>
            </a:r>
            <a:r>
              <a:rPr lang="ru-RU" dirty="0" smtClean="0"/>
              <a:t>.</a:t>
            </a:r>
            <a:endParaRPr lang="en-US" dirty="0"/>
          </a:p>
          <a:p>
            <a:pPr lvl="1"/>
            <a:r>
              <a:rPr lang="en-US" i="1" dirty="0" smtClean="0">
                <a:effectLst/>
              </a:rPr>
              <a:t>Z.H. </a:t>
            </a:r>
            <a:r>
              <a:rPr lang="ru-RU" i="1" dirty="0" smtClean="0"/>
              <a:t>против Венгрии, 2012</a:t>
            </a:r>
            <a:endParaRPr lang="ru-RU" i="1" dirty="0"/>
          </a:p>
        </p:txBody>
      </p:sp>
    </p:spTree>
    <p:extLst>
      <p:ext uri="{BB962C8B-B14F-4D97-AF65-F5344CB8AC3E}">
        <p14:creationId xmlns:p14="http://schemas.microsoft.com/office/powerpoint/2010/main" val="1838564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b="1" dirty="0" smtClean="0">
                <a:solidFill>
                  <a:srgbClr val="800000"/>
                </a:solidFill>
              </a:rPr>
              <a:t>Условия в учреждениях социального обслуживания</a:t>
            </a:r>
            <a:endParaRPr lang="ru-RU" b="1" dirty="0">
              <a:solidFill>
                <a:srgbClr val="800000"/>
              </a:solidFill>
            </a:endParaRPr>
          </a:p>
        </p:txBody>
      </p:sp>
      <p:sp>
        <p:nvSpPr>
          <p:cNvPr id="3" name="Содержимое 2"/>
          <p:cNvSpPr>
            <a:spLocks noGrp="1"/>
          </p:cNvSpPr>
          <p:nvPr>
            <p:ph idx="1"/>
          </p:nvPr>
        </p:nvSpPr>
        <p:spPr>
          <a:xfrm>
            <a:off x="0" y="1417638"/>
            <a:ext cx="8860118" cy="4914153"/>
          </a:xfrm>
        </p:spPr>
        <p:txBody>
          <a:bodyPr>
            <a:noAutofit/>
          </a:bodyPr>
          <a:lstStyle/>
          <a:p>
            <a:r>
              <a:rPr lang="ru-RU" sz="2100" dirty="0" smtClean="0"/>
              <a:t>Питание в социальном приюте было недостаточным и неудовлетворительным по качеству. Здание недостаточно хорошо отапливалось, и зимой заявитель был вынужден спать в пальто. Он мог принимать душ раз в неделю в негигиеничной и обветшалой душевой. Туалеты находились в отвратительном состоянии, и согласно выводам ЕКПП их посещение было опасным. Наконец, приют не возвращал одежду тем же лицам после стирки, что могло вызвать у проживающих чувство неполноценности. Заявитель содержался в таких условиях в течение значительного времени - примерно семь лет. После посещения приюта ЕКПП заключил, что  условия проживания там могли рассматриваться как бесчеловечное и унижающее достоинство обращение. Будучи уведомленными об этом болгарские власти не исполнили свое обещание закрыть это учреждение. Отсутствие финансовых ресурсов не являлось значимым доводом, оправдывающим содержание заявителя в таких условиях.</a:t>
            </a:r>
          </a:p>
          <a:p>
            <a:pPr lvl="1"/>
            <a:r>
              <a:rPr lang="ru-RU" sz="2100" i="1" dirty="0" err="1" smtClean="0"/>
              <a:t>Станев</a:t>
            </a:r>
            <a:r>
              <a:rPr lang="ru-RU" sz="2100" i="1" dirty="0" smtClean="0"/>
              <a:t> против Болгарии (БП), 2012</a:t>
            </a:r>
            <a:endParaRPr lang="ru-RU" sz="2100" i="1" dirty="0"/>
          </a:p>
        </p:txBody>
      </p:sp>
    </p:spTree>
    <p:extLst>
      <p:ext uri="{BB962C8B-B14F-4D97-AF65-F5344CB8AC3E}">
        <p14:creationId xmlns:p14="http://schemas.microsoft.com/office/powerpoint/2010/main" val="3387913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b="1" dirty="0" smtClean="0">
                <a:solidFill>
                  <a:srgbClr val="800000"/>
                </a:solidFill>
              </a:rPr>
              <a:t>Потенциальное нарушение ст. 3</a:t>
            </a:r>
            <a:endParaRPr lang="ru-RU" b="1" dirty="0">
              <a:solidFill>
                <a:srgbClr val="800000"/>
              </a:solidFill>
            </a:endParaRPr>
          </a:p>
        </p:txBody>
      </p:sp>
      <p:sp>
        <p:nvSpPr>
          <p:cNvPr id="3" name="Содержимое 2"/>
          <p:cNvSpPr>
            <a:spLocks noGrp="1"/>
          </p:cNvSpPr>
          <p:nvPr>
            <p:ph idx="1"/>
          </p:nvPr>
        </p:nvSpPr>
        <p:spPr/>
        <p:txBody>
          <a:bodyPr>
            <a:normAutofit/>
          </a:bodyPr>
          <a:lstStyle/>
          <a:p>
            <a:r>
              <a:rPr lang="ru-RU" dirty="0" smtClean="0"/>
              <a:t>В случае высылки иностранца</a:t>
            </a:r>
          </a:p>
          <a:p>
            <a:pPr lvl="1"/>
            <a:r>
              <a:rPr lang="en-US" i="1" dirty="0" smtClean="0"/>
              <a:t>D. </a:t>
            </a:r>
            <a:r>
              <a:rPr lang="ru-RU" i="1" dirty="0" smtClean="0"/>
              <a:t>против Великобритании, 1997</a:t>
            </a:r>
            <a:r>
              <a:rPr lang="en-US" i="1" dirty="0" smtClean="0"/>
              <a:t> - </a:t>
            </a:r>
            <a:r>
              <a:rPr lang="ru-RU" i="1" dirty="0" smtClean="0"/>
              <a:t>СПИД</a:t>
            </a:r>
          </a:p>
          <a:p>
            <a:pPr marL="914400" lvl="2" indent="0">
              <a:buNone/>
            </a:pPr>
            <a:r>
              <a:rPr lang="ru-RU" dirty="0" smtClean="0"/>
              <a:t>«терминальная стадия смертельного заболевания»</a:t>
            </a:r>
          </a:p>
          <a:p>
            <a:pPr lvl="1"/>
            <a:r>
              <a:rPr lang="ru-RU" i="1" dirty="0" smtClean="0"/>
              <a:t> </a:t>
            </a:r>
            <a:r>
              <a:rPr lang="en-US" i="1" dirty="0" err="1" smtClean="0"/>
              <a:t>Hukic</a:t>
            </a:r>
            <a:r>
              <a:rPr lang="en-US" i="1" dirty="0" smtClean="0"/>
              <a:t> </a:t>
            </a:r>
            <a:r>
              <a:rPr lang="ru-RU" i="1" dirty="0" smtClean="0"/>
              <a:t>против Великобритании</a:t>
            </a:r>
            <a:r>
              <a:rPr lang="en-US" i="1" dirty="0" smtClean="0"/>
              <a:t> (</a:t>
            </a:r>
            <a:r>
              <a:rPr lang="ru-RU" i="1" dirty="0" err="1" smtClean="0"/>
              <a:t>реш</a:t>
            </a:r>
            <a:r>
              <a:rPr lang="ru-RU" i="1" dirty="0" smtClean="0"/>
              <a:t>.), </a:t>
            </a:r>
            <a:r>
              <a:rPr lang="en-US" i="1" dirty="0" smtClean="0"/>
              <a:t>2005</a:t>
            </a:r>
            <a:r>
              <a:rPr lang="ru-RU" i="1" dirty="0" smtClean="0"/>
              <a:t> – Синдром Дауна</a:t>
            </a:r>
          </a:p>
          <a:p>
            <a:pPr lvl="1"/>
            <a:r>
              <a:rPr lang="en-US" i="1" dirty="0" err="1" smtClean="0"/>
              <a:t>Answat</a:t>
            </a:r>
            <a:r>
              <a:rPr lang="en-US" i="1" dirty="0" smtClean="0"/>
              <a:t> </a:t>
            </a:r>
            <a:r>
              <a:rPr lang="ru-RU" i="1" dirty="0" smtClean="0"/>
              <a:t>против Великобритании</a:t>
            </a:r>
            <a:r>
              <a:rPr lang="en-US" i="1" dirty="0" smtClean="0"/>
              <a:t>, 2013</a:t>
            </a:r>
            <a:r>
              <a:rPr lang="ru-RU" i="1" dirty="0" smtClean="0"/>
              <a:t> – параноидная шизофрения</a:t>
            </a:r>
            <a:endParaRPr lang="en-US" i="1" dirty="0" smtClean="0"/>
          </a:p>
          <a:p>
            <a:pPr lvl="1"/>
            <a:r>
              <a:rPr lang="en-US" i="1" dirty="0" err="1" smtClean="0"/>
              <a:t>Answat</a:t>
            </a:r>
            <a:r>
              <a:rPr lang="en-US" i="1" dirty="0" smtClean="0"/>
              <a:t> </a:t>
            </a:r>
            <a:r>
              <a:rPr lang="ru-RU" i="1" dirty="0" smtClean="0"/>
              <a:t>против Великобритании</a:t>
            </a:r>
            <a:r>
              <a:rPr lang="en-US" i="1" dirty="0" smtClean="0"/>
              <a:t> (</a:t>
            </a:r>
            <a:r>
              <a:rPr lang="ru-RU" i="1" dirty="0" err="1" smtClean="0"/>
              <a:t>реш</a:t>
            </a:r>
            <a:r>
              <a:rPr lang="ru-RU" i="1" dirty="0" smtClean="0"/>
              <a:t>.)</a:t>
            </a:r>
            <a:r>
              <a:rPr lang="en-US" i="1" dirty="0" smtClean="0"/>
              <a:t>, 201</a:t>
            </a:r>
            <a:r>
              <a:rPr lang="ru-RU" i="1" dirty="0" smtClean="0"/>
              <a:t>5</a:t>
            </a:r>
            <a:endParaRPr lang="en-US" i="1" dirty="0" smtClean="0"/>
          </a:p>
          <a:p>
            <a:pPr marL="457200" lvl="1" indent="0">
              <a:buNone/>
            </a:pPr>
            <a:endParaRPr lang="ru-RU" i="1" dirty="0"/>
          </a:p>
        </p:txBody>
      </p:sp>
    </p:spTree>
    <p:extLst>
      <p:ext uri="{BB962C8B-B14F-4D97-AF65-F5344CB8AC3E}">
        <p14:creationId xmlns:p14="http://schemas.microsoft.com/office/powerpoint/2010/main" val="1857949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a:solidFill>
                  <a:srgbClr val="800000"/>
                </a:solidFill>
              </a:rPr>
              <a:t> </a:t>
            </a:r>
            <a:r>
              <a:rPr lang="ru-RU" dirty="0" smtClean="0">
                <a:solidFill>
                  <a:srgbClr val="800000"/>
                </a:solidFill>
              </a:rPr>
              <a:t>Ментальная инвалидность</a:t>
            </a:r>
            <a:endParaRPr lang="ru-RU" dirty="0">
              <a:solidFill>
                <a:srgbClr val="800000"/>
              </a:solidFill>
            </a:endParaRPr>
          </a:p>
        </p:txBody>
      </p:sp>
      <p:sp>
        <p:nvSpPr>
          <p:cNvPr id="3" name="Содержимое 2"/>
          <p:cNvSpPr>
            <a:spLocks noGrp="1"/>
          </p:cNvSpPr>
          <p:nvPr>
            <p:ph idx="1"/>
          </p:nvPr>
        </p:nvSpPr>
        <p:spPr/>
        <p:txBody>
          <a:bodyPr/>
          <a:lstStyle/>
          <a:p>
            <a:r>
              <a:rPr lang="ru-RU" dirty="0" smtClean="0"/>
              <a:t>лица</a:t>
            </a:r>
            <a:r>
              <a:rPr lang="ru-RU" dirty="0"/>
              <a:t>,  страдающие психическими заболеваниями</a:t>
            </a:r>
            <a:r>
              <a:rPr lang="ru-RU" dirty="0" smtClean="0"/>
              <a:t>, </a:t>
            </a:r>
            <a:r>
              <a:rPr lang="ru-RU" dirty="0"/>
              <a:t>составляют особенно уязвимую группу и,  следовательно,  любое вмешательство в их права </a:t>
            </a:r>
            <a:r>
              <a:rPr lang="ru-RU" dirty="0" smtClean="0"/>
              <a:t>должно</a:t>
            </a:r>
            <a:r>
              <a:rPr lang="en-US" dirty="0" smtClean="0"/>
              <a:t> </a:t>
            </a:r>
            <a:r>
              <a:rPr lang="ru-RU" dirty="0" smtClean="0"/>
              <a:t>подвергаться </a:t>
            </a:r>
            <a:r>
              <a:rPr lang="ru-RU" dirty="0"/>
              <a:t>строгому контролю,  и лишь </a:t>
            </a:r>
            <a:r>
              <a:rPr lang="ru-RU" dirty="0" smtClean="0"/>
              <a:t>"крайне </a:t>
            </a:r>
            <a:r>
              <a:rPr lang="ru-RU" dirty="0"/>
              <a:t>веские причины"  могут оправдать ограничение их прав</a:t>
            </a:r>
          </a:p>
        </p:txBody>
      </p:sp>
    </p:spTree>
    <p:extLst>
      <p:ext uri="{BB962C8B-B14F-4D97-AF65-F5344CB8AC3E}">
        <p14:creationId xmlns:p14="http://schemas.microsoft.com/office/powerpoint/2010/main" val="2250502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b="1" dirty="0" smtClean="0">
                <a:solidFill>
                  <a:srgbClr val="800000"/>
                </a:solidFill>
              </a:rPr>
              <a:t>Защита от нарушений прав со стороны частных лиц</a:t>
            </a:r>
            <a:endParaRPr lang="ru-RU" b="1" dirty="0">
              <a:solidFill>
                <a:srgbClr val="800000"/>
              </a:solidFill>
            </a:endParaRPr>
          </a:p>
        </p:txBody>
      </p:sp>
      <p:sp>
        <p:nvSpPr>
          <p:cNvPr id="3" name="Содержимое 2"/>
          <p:cNvSpPr>
            <a:spLocks noGrp="1"/>
          </p:cNvSpPr>
          <p:nvPr>
            <p:ph idx="1"/>
          </p:nvPr>
        </p:nvSpPr>
        <p:spPr/>
        <p:txBody>
          <a:bodyPr/>
          <a:lstStyle/>
          <a:p>
            <a:r>
              <a:rPr lang="ru-RU" dirty="0" smtClean="0"/>
              <a:t>Издевательства со стороны детей в месте жительства в течение четырех лет</a:t>
            </a:r>
          </a:p>
          <a:p>
            <a:r>
              <a:rPr lang="ru-RU" dirty="0" smtClean="0"/>
              <a:t>Бездействие полиции</a:t>
            </a:r>
          </a:p>
          <a:p>
            <a:pPr lvl="1"/>
            <a:r>
              <a:rPr lang="hr-HR" i="1" dirty="0" smtClean="0"/>
              <a:t>Đorđević </a:t>
            </a:r>
            <a:r>
              <a:rPr lang="ru-RU" i="1" dirty="0" smtClean="0"/>
              <a:t>против Хорватии, 2012</a:t>
            </a:r>
            <a:endParaRPr lang="ru-RU" i="1" dirty="0"/>
          </a:p>
        </p:txBody>
      </p:sp>
    </p:spTree>
    <p:extLst>
      <p:ext uri="{BB962C8B-B14F-4D97-AF65-F5344CB8AC3E}">
        <p14:creationId xmlns:p14="http://schemas.microsoft.com/office/powerpoint/2010/main" val="1291366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b="1" dirty="0" smtClean="0">
                <a:solidFill>
                  <a:srgbClr val="800000"/>
                </a:solidFill>
              </a:rPr>
              <a:t>Право на свободу</a:t>
            </a:r>
            <a:endParaRPr lang="ru-RU" b="1" dirty="0">
              <a:solidFill>
                <a:srgbClr val="800000"/>
              </a:solidFill>
            </a:endParaRPr>
          </a:p>
        </p:txBody>
      </p:sp>
      <p:sp>
        <p:nvSpPr>
          <p:cNvPr id="3" name="Содержимое 2"/>
          <p:cNvSpPr>
            <a:spLocks noGrp="1"/>
          </p:cNvSpPr>
          <p:nvPr>
            <p:ph idx="1"/>
          </p:nvPr>
        </p:nvSpPr>
        <p:spPr/>
        <p:txBody>
          <a:bodyPr>
            <a:normAutofit fontScale="92500" lnSpcReduction="10000"/>
          </a:bodyPr>
          <a:lstStyle/>
          <a:p>
            <a:pPr marL="0" indent="0">
              <a:buNone/>
            </a:pPr>
            <a:r>
              <a:rPr lang="ru-RU" dirty="0" smtClean="0"/>
              <a:t>Статья 5 </a:t>
            </a:r>
            <a:r>
              <a:rPr lang="en-US" dirty="0" smtClean="0"/>
              <a:t>§ 4</a:t>
            </a:r>
            <a:r>
              <a:rPr lang="ru-RU" dirty="0" smtClean="0"/>
              <a:t>: </a:t>
            </a:r>
            <a:r>
              <a:rPr lang="ru-RU" dirty="0" err="1" smtClean="0"/>
              <a:t>Каждыи</a:t>
            </a:r>
            <a:r>
              <a:rPr lang="ru-RU" dirty="0" smtClean="0"/>
              <a:t>̆, кто лишен свободы в результате ареста или заключения под стражу, имеет право на безотлагательное рассмотрение судом правомерности его заключения под стражу и на освобождение, если его заключение под стражу признано судом незаконным.</a:t>
            </a:r>
          </a:p>
          <a:p>
            <a:r>
              <a:rPr lang="ru-RU" dirty="0" smtClean="0"/>
              <a:t>Должны быть специальные гарантии защиты «непротестующих» пациентов</a:t>
            </a:r>
          </a:p>
          <a:p>
            <a:r>
              <a:rPr lang="ru-RU" dirty="0" smtClean="0"/>
              <a:t>Право самого пациента оспорить законность содержания под стражей (в больнице)</a:t>
            </a:r>
          </a:p>
          <a:p>
            <a:endParaRPr lang="ru-RU" dirty="0"/>
          </a:p>
        </p:txBody>
      </p:sp>
    </p:spTree>
    <p:extLst>
      <p:ext uri="{BB962C8B-B14F-4D97-AF65-F5344CB8AC3E}">
        <p14:creationId xmlns:p14="http://schemas.microsoft.com/office/powerpoint/2010/main" val="1763515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b="1" dirty="0" smtClean="0">
                <a:solidFill>
                  <a:srgbClr val="800000"/>
                </a:solidFill>
              </a:rPr>
              <a:t>Доступ к правосудию – ст. 6</a:t>
            </a:r>
            <a:endParaRPr lang="ru-RU" b="1" dirty="0">
              <a:solidFill>
                <a:srgbClr val="800000"/>
              </a:solidFill>
            </a:endParaRPr>
          </a:p>
        </p:txBody>
      </p:sp>
      <p:sp>
        <p:nvSpPr>
          <p:cNvPr id="3" name="Содержимое 2"/>
          <p:cNvSpPr>
            <a:spLocks noGrp="1"/>
          </p:cNvSpPr>
          <p:nvPr>
            <p:ph idx="1"/>
          </p:nvPr>
        </p:nvSpPr>
        <p:spPr/>
        <p:txBody>
          <a:bodyPr>
            <a:normAutofit fontScale="92500" lnSpcReduction="10000"/>
          </a:bodyPr>
          <a:lstStyle/>
          <a:p>
            <a:r>
              <a:rPr lang="ru-RU" dirty="0" smtClean="0"/>
              <a:t>Право на оспаривание решения о признании недееспособным</a:t>
            </a:r>
          </a:p>
          <a:p>
            <a:pPr lvl="1"/>
            <a:r>
              <a:rPr lang="ru-RU" dirty="0" smtClean="0"/>
              <a:t>Штукатуров пр. России, 2008</a:t>
            </a:r>
          </a:p>
          <a:p>
            <a:r>
              <a:rPr lang="ru-RU" dirty="0" smtClean="0"/>
              <a:t>Право назначать представителя не является абсолютным и может быть поставлено под условие понимания юридических советов</a:t>
            </a:r>
          </a:p>
          <a:p>
            <a:pPr lvl="1"/>
            <a:r>
              <a:rPr lang="ru-RU" dirty="0"/>
              <a:t> </a:t>
            </a:r>
            <a:r>
              <a:rPr lang="en-US" dirty="0" smtClean="0"/>
              <a:t>R.P. </a:t>
            </a:r>
            <a:r>
              <a:rPr lang="ru-RU" dirty="0" smtClean="0"/>
              <a:t>и другие против Великобритании, 2012 </a:t>
            </a:r>
          </a:p>
          <a:p>
            <a:r>
              <a:rPr lang="ru-RU" dirty="0" smtClean="0"/>
              <a:t>Специальные гарантии в отношении несовершеннолетних с инвалидностью</a:t>
            </a:r>
          </a:p>
          <a:p>
            <a:pPr lvl="1"/>
            <a:r>
              <a:rPr lang="ru-RU" dirty="0" smtClean="0"/>
              <a:t>Блохин против России, 2016</a:t>
            </a:r>
            <a:endParaRPr lang="ru-RU" dirty="0"/>
          </a:p>
        </p:txBody>
      </p:sp>
    </p:spTree>
    <p:extLst>
      <p:ext uri="{BB962C8B-B14F-4D97-AF65-F5344CB8AC3E}">
        <p14:creationId xmlns:p14="http://schemas.microsoft.com/office/powerpoint/2010/main" val="414240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b="1" dirty="0" smtClean="0">
                <a:solidFill>
                  <a:srgbClr val="800000"/>
                </a:solidFill>
              </a:rPr>
              <a:t>Эффективное участие в судебном процессе</a:t>
            </a:r>
            <a:endParaRPr lang="ru-RU" b="1" dirty="0">
              <a:solidFill>
                <a:srgbClr val="800000"/>
              </a:solidFill>
            </a:endParaRPr>
          </a:p>
        </p:txBody>
      </p:sp>
      <p:sp>
        <p:nvSpPr>
          <p:cNvPr id="3" name="Содержимое 2"/>
          <p:cNvSpPr>
            <a:spLocks noGrp="1"/>
          </p:cNvSpPr>
          <p:nvPr>
            <p:ph idx="1"/>
          </p:nvPr>
        </p:nvSpPr>
        <p:spPr/>
        <p:txBody>
          <a:bodyPr>
            <a:normAutofit fontScale="47500" lnSpcReduction="20000"/>
          </a:bodyPr>
          <a:lstStyle/>
          <a:p>
            <a:r>
              <a:rPr lang="ru-RU" dirty="0"/>
              <a:t>Заявитель является ребенком, рожденным в 2001 году вне брака, и имеет ряд физических недостатков. В разбирательстве дела Европейским Судом его вначале представляла мать, а впоследствии, из-за серьезного заболевания матери, бабушка по материнской линии. </a:t>
            </a:r>
            <a:endParaRPr lang="ru-RU" dirty="0" smtClean="0"/>
          </a:p>
          <a:p>
            <a:r>
              <a:rPr lang="ru-RU" dirty="0" smtClean="0"/>
              <a:t>Согласно </a:t>
            </a:r>
            <a:r>
              <a:rPr lang="ru-RU" dirty="0"/>
              <a:t>национальному законодательству служба опеки осуществляла защиту интересов несовершеннолетних и недееспособных лиц, включая судебные разбирательства с их участием. Однако служба опеки не приняла участия в разбирательстве, несмотря на свою обязанность, в то время как заявитель или его мать не были представлены адвокатом. Несмотря на эти длящиеся недостатки, суд не принял процессуальных мер, направленных на обеспечение явки представителя службы опеки. Кроме того, отсутствие последнего не было уравновешено иными мерами, направленными на защиту интересов ребенка в разбирательстве, такими как назначение адвоката или привлечение к слушаниям представителя прокуратуры, хотя тот же суд считал это необходимым. Власти не приняли мер для установления контактов со свидетелями, которых мать ребенка считала нужным вызвать после того, как первая попытка сделать это оказалась неудачной</a:t>
            </a:r>
            <a:r>
              <a:rPr lang="ru-RU" dirty="0" smtClean="0"/>
              <a:t>. </a:t>
            </a:r>
            <a:r>
              <a:rPr lang="ru-RU" dirty="0"/>
              <a:t>власти обязаны были действовать в интересах заявителя, чтобы компенсировать сложности, с которыми столкнулась его мать, и избегать его оставление без защиты.</a:t>
            </a:r>
          </a:p>
          <a:p>
            <a:r>
              <a:rPr lang="ru-RU" dirty="0"/>
              <a:t>Мать заявителя также пользовалась услугами социальных служб в связи с собственной инвалидностью. Хотя Европейский Суд не мог установить, могла ли она в период, относящийся к обстоятельствам дела, защищать интересы своего ребенка в полном объеме, он подчеркнул, что в контексте исчерпания внутренних средств правовой защиты следует учитывать уязвимость определенных лиц и их неспособность в некоторых случаях последовательно отстаивать свою позицию или отстаивать ее вообще. </a:t>
            </a:r>
            <a:endParaRPr lang="ru-RU" dirty="0" smtClean="0"/>
          </a:p>
          <a:p>
            <a:pPr lvl="1"/>
            <a:r>
              <a:rPr lang="en-US" dirty="0"/>
              <a:t>A.M.M. v. Romania</a:t>
            </a:r>
            <a:r>
              <a:rPr lang="ru-RU" dirty="0"/>
              <a:t> (2012), </a:t>
            </a:r>
            <a:r>
              <a:rPr lang="it-IT" dirty="0"/>
              <a:t>no. 2151/10</a:t>
            </a:r>
            <a:endParaRPr lang="ru-RU" dirty="0" smtClean="0"/>
          </a:p>
          <a:p>
            <a:pPr lvl="1"/>
            <a:endParaRPr lang="ru-RU" dirty="0"/>
          </a:p>
        </p:txBody>
      </p:sp>
    </p:spTree>
    <p:extLst>
      <p:ext uri="{BB962C8B-B14F-4D97-AF65-F5344CB8AC3E}">
        <p14:creationId xmlns:p14="http://schemas.microsoft.com/office/powerpoint/2010/main" val="2282487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b="1" dirty="0" smtClean="0">
                <a:solidFill>
                  <a:srgbClr val="800000"/>
                </a:solidFill>
              </a:rPr>
              <a:t>Право на уважение частной жизни – статья 8</a:t>
            </a:r>
            <a:endParaRPr lang="ru-RU" b="1" dirty="0">
              <a:solidFill>
                <a:srgbClr val="800000"/>
              </a:solidFill>
            </a:endParaRPr>
          </a:p>
        </p:txBody>
      </p:sp>
      <p:sp>
        <p:nvSpPr>
          <p:cNvPr id="3" name="Содержимое 2"/>
          <p:cNvSpPr>
            <a:spLocks noGrp="1"/>
          </p:cNvSpPr>
          <p:nvPr>
            <p:ph idx="1"/>
          </p:nvPr>
        </p:nvSpPr>
        <p:spPr/>
        <p:txBody>
          <a:bodyPr/>
          <a:lstStyle/>
          <a:p>
            <a:r>
              <a:rPr lang="ru-RU" dirty="0" smtClean="0"/>
              <a:t>Конвенция не гарантирует принятия государством общих мер</a:t>
            </a:r>
          </a:p>
          <a:p>
            <a:r>
              <a:rPr lang="ru-RU" dirty="0" smtClean="0"/>
              <a:t>Доступность среды: может быть элементом «частной жизни» если имеет достаточно сильная связь между ситуацией заявителя и ограничением</a:t>
            </a:r>
          </a:p>
          <a:p>
            <a:pPr lvl="1"/>
            <a:r>
              <a:rPr lang="en-US" i="1" dirty="0" err="1" smtClean="0"/>
              <a:t>Zehnalova</a:t>
            </a:r>
            <a:r>
              <a:rPr lang="en-US" i="1" dirty="0" smtClean="0"/>
              <a:t> and </a:t>
            </a:r>
            <a:r>
              <a:rPr lang="en-US" i="1" dirty="0" err="1" smtClean="0"/>
              <a:t>Zehnal</a:t>
            </a:r>
            <a:r>
              <a:rPr lang="en-US" i="1" dirty="0" smtClean="0"/>
              <a:t> </a:t>
            </a:r>
            <a:r>
              <a:rPr lang="ru-RU" i="1" dirty="0" smtClean="0"/>
              <a:t>пр. Чехии </a:t>
            </a:r>
            <a:r>
              <a:rPr lang="ru-RU" dirty="0" smtClean="0"/>
              <a:t>(</a:t>
            </a:r>
            <a:r>
              <a:rPr lang="ru-RU" dirty="0" err="1" smtClean="0"/>
              <a:t>реш</a:t>
            </a:r>
            <a:r>
              <a:rPr lang="ru-RU" dirty="0" smtClean="0"/>
              <a:t>.), 2002</a:t>
            </a:r>
            <a:endParaRPr lang="ru-RU" dirty="0"/>
          </a:p>
        </p:txBody>
      </p:sp>
    </p:spTree>
    <p:extLst>
      <p:ext uri="{BB962C8B-B14F-4D97-AF65-F5344CB8AC3E}">
        <p14:creationId xmlns:p14="http://schemas.microsoft.com/office/powerpoint/2010/main" val="1822895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b="1" dirty="0" smtClean="0">
                <a:solidFill>
                  <a:srgbClr val="800000"/>
                </a:solidFill>
              </a:rPr>
              <a:t>Совет Европы</a:t>
            </a:r>
            <a:endParaRPr lang="ru-RU" dirty="0"/>
          </a:p>
        </p:txBody>
      </p:sp>
      <p:sp>
        <p:nvSpPr>
          <p:cNvPr id="3" name="Содержимое 2"/>
          <p:cNvSpPr>
            <a:spLocks noGrp="1"/>
          </p:cNvSpPr>
          <p:nvPr>
            <p:ph idx="1"/>
          </p:nvPr>
        </p:nvSpPr>
        <p:spPr/>
        <p:txBody>
          <a:bodyPr>
            <a:normAutofit/>
          </a:bodyPr>
          <a:lstStyle/>
          <a:p>
            <a:r>
              <a:rPr lang="ru-RU" dirty="0" smtClean="0"/>
              <a:t>19</a:t>
            </a:r>
            <a:r>
              <a:rPr lang="en-US" dirty="0" smtClean="0"/>
              <a:t>50</a:t>
            </a:r>
            <a:r>
              <a:rPr lang="ru-RU" dirty="0" smtClean="0"/>
              <a:t> – Конвенция о защите прав человека и основных свободы</a:t>
            </a:r>
          </a:p>
          <a:p>
            <a:pPr lvl="1"/>
            <a:r>
              <a:rPr lang="ru-RU" dirty="0" smtClean="0"/>
              <a:t>Право на жизнь</a:t>
            </a:r>
            <a:endParaRPr lang="en-US" dirty="0" smtClean="0"/>
          </a:p>
          <a:p>
            <a:pPr lvl="1"/>
            <a:r>
              <a:rPr lang="ru-RU" dirty="0" smtClean="0"/>
              <a:t>Запрет пыток, бесчеловечного и унижающего обращения и наказания</a:t>
            </a:r>
          </a:p>
          <a:p>
            <a:pPr lvl="1"/>
            <a:r>
              <a:rPr lang="ru-RU" dirty="0" smtClean="0"/>
              <a:t>Право на свободу</a:t>
            </a:r>
          </a:p>
          <a:p>
            <a:pPr lvl="1"/>
            <a:r>
              <a:rPr lang="ru-RU" dirty="0" smtClean="0"/>
              <a:t>Право на уважение частной и семейной жизни</a:t>
            </a:r>
          </a:p>
          <a:p>
            <a:pPr lvl="1"/>
            <a:r>
              <a:rPr lang="ru-RU" dirty="0" smtClean="0"/>
              <a:t>Запрет дискриминации</a:t>
            </a:r>
          </a:p>
        </p:txBody>
      </p:sp>
    </p:spTree>
    <p:extLst>
      <p:ext uri="{BB962C8B-B14F-4D97-AF65-F5344CB8AC3E}">
        <p14:creationId xmlns:p14="http://schemas.microsoft.com/office/powerpoint/2010/main" val="3153237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b="1" dirty="0" smtClean="0">
                <a:solidFill>
                  <a:srgbClr val="800000"/>
                </a:solidFill>
              </a:rPr>
              <a:t>Предоставление помощи в реализации родительских прав</a:t>
            </a:r>
            <a:endParaRPr lang="ru-RU" b="1" dirty="0">
              <a:solidFill>
                <a:srgbClr val="800000"/>
              </a:solidFill>
            </a:endParaRPr>
          </a:p>
        </p:txBody>
      </p:sp>
      <p:sp>
        <p:nvSpPr>
          <p:cNvPr id="3" name="Содержимое 2"/>
          <p:cNvSpPr>
            <a:spLocks noGrp="1"/>
          </p:cNvSpPr>
          <p:nvPr>
            <p:ph idx="1"/>
          </p:nvPr>
        </p:nvSpPr>
        <p:spPr/>
        <p:txBody>
          <a:bodyPr>
            <a:normAutofit fontScale="62500" lnSpcReduction="20000"/>
          </a:bodyPr>
          <a:lstStyle/>
          <a:p>
            <a:r>
              <a:rPr lang="ru-RU" dirty="0"/>
              <a:t>внутригосударственные суды должны были установить дополнительные меры, более приспособленные к конкретным обстоятельствам дела, но они не смогли получить экспертные заключения специалистов, знакомых с проблемами, с которыми сталкивались лица, страдавшие от ухудшения слуха.</a:t>
            </a:r>
          </a:p>
          <a:p>
            <a:r>
              <a:rPr lang="ru-RU" dirty="0"/>
              <a:t>Обязанность внутригосударственных судов в таких делах, как настоящее, заключалась в рассмотрении вопроса о том, какие меры следовало принять для устранения существующих барьеров и облегчения контакта между ребенком и родителем, не являющимся опекуном. Однако суды государства-ответчика не рассмотрели средства, которые помогли бы заявителю в преодолении барьеров, вытекающих из его инвалидности, и, следовательно, не приняли всех целесообразных мер, которых можно было разумно потребовать для облегчения контакта.</a:t>
            </a:r>
          </a:p>
          <a:p>
            <a:endParaRPr lang="ru-RU" dirty="0" smtClean="0"/>
          </a:p>
          <a:p>
            <a:pPr lvl="1"/>
            <a:r>
              <a:rPr lang="en-US" i="1" dirty="0" err="1" smtClean="0"/>
              <a:t>Kacper</a:t>
            </a:r>
            <a:r>
              <a:rPr lang="en-US" i="1" dirty="0" smtClean="0"/>
              <a:t> </a:t>
            </a:r>
            <a:r>
              <a:rPr lang="en-US" i="1" dirty="0" err="1" smtClean="0"/>
              <a:t>Nowakowski</a:t>
            </a:r>
            <a:r>
              <a:rPr lang="en-US" i="1" dirty="0" smtClean="0"/>
              <a:t> v. Poland 10 January 2017 </a:t>
            </a:r>
            <a:endParaRPr lang="ru-RU" i="1" dirty="0" smtClean="0"/>
          </a:p>
        </p:txBody>
      </p:sp>
    </p:spTree>
    <p:extLst>
      <p:ext uri="{BB962C8B-B14F-4D97-AF65-F5344CB8AC3E}">
        <p14:creationId xmlns:p14="http://schemas.microsoft.com/office/powerpoint/2010/main" val="2374326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b="1" dirty="0" smtClean="0">
                <a:solidFill>
                  <a:srgbClr val="800000"/>
                </a:solidFill>
              </a:rPr>
              <a:t>Совет Европы</a:t>
            </a:r>
            <a:endParaRPr lang="ru-RU" dirty="0"/>
          </a:p>
        </p:txBody>
      </p:sp>
      <p:sp>
        <p:nvSpPr>
          <p:cNvPr id="3" name="Содержимое 2"/>
          <p:cNvSpPr>
            <a:spLocks noGrp="1"/>
          </p:cNvSpPr>
          <p:nvPr>
            <p:ph idx="1"/>
          </p:nvPr>
        </p:nvSpPr>
        <p:spPr/>
        <p:txBody>
          <a:bodyPr>
            <a:normAutofit lnSpcReduction="10000"/>
          </a:bodyPr>
          <a:lstStyle/>
          <a:p>
            <a:r>
              <a:rPr lang="ru-RU" dirty="0" smtClean="0"/>
              <a:t>1999 – Рекомендация </a:t>
            </a:r>
            <a:r>
              <a:rPr lang="ru-RU" dirty="0" err="1" smtClean="0"/>
              <a:t>R</a:t>
            </a:r>
            <a:r>
              <a:rPr lang="ru-RU" dirty="0" smtClean="0"/>
              <a:t>(99)4 Комитета министров государствам-членам относительно принципов правовой защиты совершеннолетних недееспособных лиц</a:t>
            </a:r>
          </a:p>
          <a:p>
            <a:r>
              <a:rPr lang="ru-RU" dirty="0" smtClean="0"/>
              <a:t>2004 – Рекомендация </a:t>
            </a:r>
            <a:r>
              <a:rPr lang="ru-RU" dirty="0" err="1"/>
              <a:t>Rec</a:t>
            </a:r>
            <a:r>
              <a:rPr lang="ru-RU" dirty="0"/>
              <a:t>(2004)10 Комитета Министров государствам-членам </a:t>
            </a:r>
            <a:r>
              <a:rPr lang="ru-RU" dirty="0" smtClean="0"/>
              <a:t>относительно </a:t>
            </a:r>
            <a:r>
              <a:rPr lang="ru-RU" dirty="0"/>
              <a:t>защиты прав человека и достоинства лиц с психическими расстройствами</a:t>
            </a:r>
            <a:r>
              <a:rPr lang="ru-RU" dirty="0" smtClean="0">
                <a:effectLst/>
              </a:rPr>
              <a:t> </a:t>
            </a:r>
            <a:endParaRPr lang="ru-RU" dirty="0"/>
          </a:p>
        </p:txBody>
      </p:sp>
    </p:spTree>
    <p:extLst>
      <p:ext uri="{BB962C8B-B14F-4D97-AF65-F5344CB8AC3E}">
        <p14:creationId xmlns:p14="http://schemas.microsoft.com/office/powerpoint/2010/main" val="1174908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b="1" dirty="0" smtClean="0">
                <a:solidFill>
                  <a:srgbClr val="800000"/>
                </a:solidFill>
              </a:rPr>
              <a:t>Совет Европы</a:t>
            </a:r>
            <a:endParaRPr lang="ru-RU" b="1" dirty="0">
              <a:solidFill>
                <a:srgbClr val="800000"/>
              </a:solidFill>
            </a:endParaRPr>
          </a:p>
        </p:txBody>
      </p:sp>
      <p:sp>
        <p:nvSpPr>
          <p:cNvPr id="3" name="Содержимое 2"/>
          <p:cNvSpPr>
            <a:spLocks noGrp="1"/>
          </p:cNvSpPr>
          <p:nvPr>
            <p:ph idx="1"/>
          </p:nvPr>
        </p:nvSpPr>
        <p:spPr/>
        <p:txBody>
          <a:bodyPr>
            <a:normAutofit fontScale="85000" lnSpcReduction="10000"/>
          </a:bodyPr>
          <a:lstStyle/>
          <a:p>
            <a:r>
              <a:rPr lang="ru-RU" dirty="0" smtClean="0"/>
              <a:t>Конвенция о правах человека и биомедицине, 199</a:t>
            </a:r>
            <a:r>
              <a:rPr lang="en-US" dirty="0" smtClean="0"/>
              <a:t>7</a:t>
            </a:r>
            <a:r>
              <a:rPr lang="ru-RU" dirty="0" smtClean="0"/>
              <a:t>:</a:t>
            </a:r>
          </a:p>
          <a:p>
            <a:pPr marL="0" indent="0">
              <a:buNone/>
            </a:pPr>
            <a:endParaRPr lang="ru-RU" dirty="0" smtClean="0"/>
          </a:p>
          <a:p>
            <a:pPr marL="0" indent="0">
              <a:buNone/>
            </a:pPr>
            <a:r>
              <a:rPr lang="ru-RU" i="1" dirty="0" smtClean="0"/>
              <a:t>Лицо, страдающее серьезным психическим расстройством, может быть подвергнуто без его согласия медицинскому вмешательству, направленному на лечение этого расстройства, лишь в том случае, если отсутствие такого лечения может нанести серьезный вред его здоровью, и при соблюдении условий защиты, предусмотренных законом, включая процедуры наблюдения, контроля и обжалования.</a:t>
            </a:r>
            <a:endParaRPr lang="ru-RU" i="1" dirty="0"/>
          </a:p>
        </p:txBody>
      </p:sp>
    </p:spTree>
    <p:extLst>
      <p:ext uri="{BB962C8B-B14F-4D97-AF65-F5344CB8AC3E}">
        <p14:creationId xmlns:p14="http://schemas.microsoft.com/office/powerpoint/2010/main" val="2225305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b="1" dirty="0" smtClean="0">
                <a:solidFill>
                  <a:srgbClr val="800000"/>
                </a:solidFill>
              </a:rPr>
              <a:t>Конвенция о правах инвалидов</a:t>
            </a:r>
            <a:endParaRPr lang="ru-RU" b="1" dirty="0">
              <a:solidFill>
                <a:srgbClr val="800000"/>
              </a:solidFill>
            </a:endParaRPr>
          </a:p>
        </p:txBody>
      </p:sp>
      <p:sp>
        <p:nvSpPr>
          <p:cNvPr id="3" name="Содержимое 2"/>
          <p:cNvSpPr>
            <a:spLocks noGrp="1"/>
          </p:cNvSpPr>
          <p:nvPr>
            <p:ph idx="1"/>
          </p:nvPr>
        </p:nvSpPr>
        <p:spPr/>
        <p:txBody>
          <a:bodyPr/>
          <a:lstStyle/>
          <a:p>
            <a:r>
              <a:rPr lang="ru-RU" dirty="0" smtClean="0"/>
              <a:t>2006 г., резолюция Генассамблеи ООН</a:t>
            </a:r>
          </a:p>
          <a:p>
            <a:r>
              <a:rPr lang="ru-RU" dirty="0" smtClean="0"/>
              <a:t>201</a:t>
            </a:r>
            <a:r>
              <a:rPr lang="en-US" dirty="0" smtClean="0"/>
              <a:t>2</a:t>
            </a:r>
            <a:r>
              <a:rPr lang="ru-RU" dirty="0" smtClean="0"/>
              <a:t> г.</a:t>
            </a:r>
            <a:r>
              <a:rPr lang="en-US" dirty="0" smtClean="0"/>
              <a:t> – </a:t>
            </a:r>
            <a:r>
              <a:rPr lang="ru-RU" dirty="0" smtClean="0"/>
              <a:t>ратифицирована Россией</a:t>
            </a:r>
          </a:p>
          <a:p>
            <a:r>
              <a:rPr lang="ru-RU" dirty="0" smtClean="0"/>
              <a:t>Цель: преодоление дискриминации по признаку инвалидности</a:t>
            </a:r>
            <a:endParaRPr lang="ru-RU" dirty="0"/>
          </a:p>
        </p:txBody>
      </p:sp>
    </p:spTree>
    <p:extLst>
      <p:ext uri="{BB962C8B-B14F-4D97-AF65-F5344CB8AC3E}">
        <p14:creationId xmlns:p14="http://schemas.microsoft.com/office/powerpoint/2010/main" val="6443363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b="1" dirty="0" smtClean="0">
                <a:solidFill>
                  <a:srgbClr val="800000"/>
                </a:solidFill>
              </a:rPr>
              <a:t>Понятие инвалидности </a:t>
            </a:r>
            <a:br>
              <a:rPr lang="ru-RU" b="1" dirty="0" smtClean="0">
                <a:solidFill>
                  <a:srgbClr val="800000"/>
                </a:solidFill>
              </a:rPr>
            </a:br>
            <a:r>
              <a:rPr lang="ru-RU" b="1" dirty="0" smtClean="0">
                <a:solidFill>
                  <a:srgbClr val="800000"/>
                </a:solidFill>
              </a:rPr>
              <a:t>в Конвенции о правах инвалидов</a:t>
            </a:r>
            <a:endParaRPr lang="ru-RU" b="1" dirty="0">
              <a:solidFill>
                <a:srgbClr val="800000"/>
              </a:solidFill>
            </a:endParaRPr>
          </a:p>
        </p:txBody>
      </p:sp>
      <p:sp>
        <p:nvSpPr>
          <p:cNvPr id="3" name="Содержимое 2"/>
          <p:cNvSpPr>
            <a:spLocks noGrp="1"/>
          </p:cNvSpPr>
          <p:nvPr>
            <p:ph idx="1"/>
          </p:nvPr>
        </p:nvSpPr>
        <p:spPr/>
        <p:txBody>
          <a:bodyPr>
            <a:normAutofit/>
          </a:bodyPr>
          <a:lstStyle/>
          <a:p>
            <a:r>
              <a:rPr lang="ru-RU" dirty="0" smtClean="0"/>
              <a:t>к инвалидам относятся </a:t>
            </a:r>
            <a:r>
              <a:rPr lang="ru-RU" dirty="0"/>
              <a:t>лица с устойчивыми физическими,  психическими,  </a:t>
            </a:r>
            <a:r>
              <a:rPr lang="ru-RU" dirty="0" smtClean="0"/>
              <a:t>интеллектуальными </a:t>
            </a:r>
            <a:r>
              <a:rPr lang="ru-RU" dirty="0"/>
              <a:t>или сенсорными нарушениями,  которые при взаимодействии с </a:t>
            </a:r>
            <a:r>
              <a:rPr lang="ru-RU" dirty="0" smtClean="0"/>
              <a:t>различными барьерами </a:t>
            </a:r>
            <a:r>
              <a:rPr lang="ru-RU" dirty="0"/>
              <a:t>могут мешать их полному и эффективному участию в жизни </a:t>
            </a:r>
            <a:r>
              <a:rPr lang="ru-RU" dirty="0" smtClean="0"/>
              <a:t>общества </a:t>
            </a:r>
            <a:r>
              <a:rPr lang="ru-RU" dirty="0"/>
              <a:t>наравне с другими.</a:t>
            </a:r>
          </a:p>
        </p:txBody>
      </p:sp>
    </p:spTree>
    <p:extLst>
      <p:ext uri="{BB962C8B-B14F-4D97-AF65-F5344CB8AC3E}">
        <p14:creationId xmlns:p14="http://schemas.microsoft.com/office/powerpoint/2010/main" val="344687633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b="1" dirty="0" smtClean="0">
                <a:solidFill>
                  <a:srgbClr val="800000"/>
                </a:solidFill>
              </a:rPr>
              <a:t>Понятие инвалидности </a:t>
            </a:r>
            <a:r>
              <a:rPr lang="en-US" b="1" dirty="0">
                <a:solidFill>
                  <a:srgbClr val="800000"/>
                </a:solidFill>
              </a:rPr>
              <a:t/>
            </a:r>
            <a:br>
              <a:rPr lang="en-US" b="1" dirty="0">
                <a:solidFill>
                  <a:srgbClr val="800000"/>
                </a:solidFill>
              </a:rPr>
            </a:br>
            <a:r>
              <a:rPr lang="ru-RU" b="1" dirty="0" smtClean="0">
                <a:solidFill>
                  <a:srgbClr val="800000"/>
                </a:solidFill>
              </a:rPr>
              <a:t>в практике ЕСПЧ</a:t>
            </a:r>
            <a:endParaRPr lang="ru-RU" b="1" dirty="0">
              <a:solidFill>
                <a:srgbClr val="800000"/>
              </a:solidFill>
            </a:endParaRPr>
          </a:p>
        </p:txBody>
      </p:sp>
      <p:sp>
        <p:nvSpPr>
          <p:cNvPr id="3" name="Содержимое 2"/>
          <p:cNvSpPr>
            <a:spLocks noGrp="1"/>
          </p:cNvSpPr>
          <p:nvPr>
            <p:ph idx="1"/>
          </p:nvPr>
        </p:nvSpPr>
        <p:spPr/>
        <p:txBody>
          <a:bodyPr>
            <a:normAutofit/>
          </a:bodyPr>
          <a:lstStyle/>
          <a:p>
            <a:r>
              <a:rPr lang="ru-RU" dirty="0" smtClean="0"/>
              <a:t>Инвалидность </a:t>
            </a:r>
            <a:r>
              <a:rPr lang="mr-IN" dirty="0" smtClean="0"/>
              <a:t>–</a:t>
            </a:r>
            <a:r>
              <a:rPr lang="ru-RU" dirty="0" smtClean="0"/>
              <a:t> автономная концепция, не обязательно совпадает с понятием инвалидности в национальном праве: ВИЧ-статус, психическое расстройство</a:t>
            </a:r>
            <a:endParaRPr lang="en-US" dirty="0" smtClean="0"/>
          </a:p>
          <a:p>
            <a:r>
              <a:rPr lang="ru-RU" dirty="0" smtClean="0"/>
              <a:t>Конвенция ООН о правах инвалидов - </a:t>
            </a:r>
            <a:r>
              <a:rPr lang="en-US" dirty="0" smtClean="0"/>
              <a:t>“</a:t>
            </a:r>
            <a:r>
              <a:rPr lang="ru-RU" dirty="0" smtClean="0"/>
              <a:t>универсальный стандарт</a:t>
            </a:r>
            <a:r>
              <a:rPr lang="en-US" dirty="0" smtClean="0"/>
              <a:t>”</a:t>
            </a:r>
            <a:endParaRPr lang="en-US" dirty="0" smtClean="0"/>
          </a:p>
          <a:p>
            <a:pPr lvl="1"/>
            <a:r>
              <a:rPr lang="en-US" i="1" dirty="0" err="1" smtClean="0"/>
              <a:t>Glor</a:t>
            </a:r>
            <a:r>
              <a:rPr lang="en-US" i="1" dirty="0" smtClean="0"/>
              <a:t> </a:t>
            </a:r>
            <a:r>
              <a:rPr lang="ru-RU" i="1" dirty="0" smtClean="0"/>
              <a:t>против Швейцарии</a:t>
            </a:r>
            <a:r>
              <a:rPr lang="en-US" dirty="0" smtClean="0"/>
              <a:t>, </a:t>
            </a:r>
            <a:r>
              <a:rPr lang="en-US" dirty="0" smtClean="0"/>
              <a:t>2009</a:t>
            </a:r>
          </a:p>
          <a:p>
            <a:endParaRPr lang="ru-RU" dirty="0"/>
          </a:p>
        </p:txBody>
      </p:sp>
    </p:spTree>
    <p:extLst>
      <p:ext uri="{BB962C8B-B14F-4D97-AF65-F5344CB8AC3E}">
        <p14:creationId xmlns:p14="http://schemas.microsoft.com/office/powerpoint/2010/main" val="1418670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b="1" dirty="0" smtClean="0">
                <a:solidFill>
                  <a:srgbClr val="800000"/>
                </a:solidFill>
              </a:rPr>
              <a:t>Дискриминация по признаку инвалидности</a:t>
            </a:r>
            <a:endParaRPr lang="ru-RU" dirty="0"/>
          </a:p>
        </p:txBody>
      </p:sp>
      <p:sp>
        <p:nvSpPr>
          <p:cNvPr id="3" name="Содержимое 2"/>
          <p:cNvSpPr>
            <a:spLocks noGrp="1"/>
          </p:cNvSpPr>
          <p:nvPr>
            <p:ph idx="1"/>
          </p:nvPr>
        </p:nvSpPr>
        <p:spPr/>
        <p:txBody>
          <a:bodyPr/>
          <a:lstStyle/>
          <a:p>
            <a:r>
              <a:rPr lang="ru-RU" dirty="0" smtClean="0"/>
              <a:t>Два подхода в практике ЕСПЧ</a:t>
            </a:r>
            <a:r>
              <a:rPr lang="en-US" dirty="0" smtClean="0"/>
              <a:t>:</a:t>
            </a:r>
          </a:p>
          <a:p>
            <a:pPr marL="971550" lvl="1" indent="-514350">
              <a:buAutoNum type="arabicPeriod"/>
            </a:pPr>
            <a:r>
              <a:rPr lang="ru-RU" dirty="0" smtClean="0"/>
              <a:t>Инвалидность как запрещенное основание для разницы в обращении</a:t>
            </a:r>
            <a:r>
              <a:rPr lang="en-US" dirty="0" smtClean="0"/>
              <a:t>: </a:t>
            </a:r>
          </a:p>
          <a:p>
            <a:pPr marL="1371600" lvl="2" indent="-514350"/>
            <a:r>
              <a:rPr lang="ru-RU" i="1" dirty="0" err="1" smtClean="0"/>
              <a:t>Киютин</a:t>
            </a:r>
            <a:r>
              <a:rPr lang="ru-RU" i="1" dirty="0" smtClean="0"/>
              <a:t> пр. России</a:t>
            </a:r>
            <a:r>
              <a:rPr lang="en-US" dirty="0" smtClean="0"/>
              <a:t>, 2010</a:t>
            </a:r>
          </a:p>
          <a:p>
            <a:pPr marL="57150" lvl="1" indent="0">
              <a:buNone/>
            </a:pPr>
            <a:r>
              <a:rPr lang="en-US" dirty="0" smtClean="0"/>
              <a:t>	2. </a:t>
            </a:r>
            <a:r>
              <a:rPr lang="ru-RU" dirty="0" smtClean="0"/>
              <a:t>Отсутствие разумного приспособления в связи 		с инвалидностью – косвенная дискриминация</a:t>
            </a:r>
            <a:endParaRPr lang="en-US" dirty="0" smtClean="0"/>
          </a:p>
          <a:p>
            <a:pPr marL="1257300" lvl="3" indent="-342900">
              <a:buFont typeface="Arial"/>
              <a:buChar char="•"/>
            </a:pPr>
            <a:r>
              <a:rPr lang="en-US" sz="2400" dirty="0" smtClean="0"/>
              <a:t>	</a:t>
            </a:r>
            <a:r>
              <a:rPr lang="ru-RU" sz="2400" i="1" dirty="0" err="1" smtClean="0"/>
              <a:t>Чам</a:t>
            </a:r>
            <a:r>
              <a:rPr lang="ru-RU" sz="2400" dirty="0" smtClean="0"/>
              <a:t> (</a:t>
            </a:r>
            <a:r>
              <a:rPr lang="en-US" sz="2400" i="1" dirty="0" err="1" smtClean="0"/>
              <a:t>Çam</a:t>
            </a:r>
            <a:r>
              <a:rPr lang="ru-RU" sz="2400" i="1" dirty="0" smtClean="0"/>
              <a:t>) пр. Турции</a:t>
            </a:r>
            <a:r>
              <a:rPr lang="en-US" sz="2400" dirty="0" smtClean="0"/>
              <a:t>, 2016</a:t>
            </a:r>
          </a:p>
          <a:p>
            <a:pPr marL="514350" lvl="1" indent="-457200"/>
            <a:endParaRPr lang="en-US" dirty="0" smtClean="0"/>
          </a:p>
          <a:p>
            <a:pPr marL="571500" indent="-514350"/>
            <a:endParaRPr lang="ru-RU" dirty="0"/>
          </a:p>
        </p:txBody>
      </p:sp>
    </p:spTree>
    <p:extLst>
      <p:ext uri="{BB962C8B-B14F-4D97-AF65-F5344CB8AC3E}">
        <p14:creationId xmlns:p14="http://schemas.microsoft.com/office/powerpoint/2010/main" val="3075961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b="1" dirty="0" smtClean="0">
                <a:solidFill>
                  <a:srgbClr val="800000"/>
                </a:solidFill>
              </a:rPr>
              <a:t>Право на жизнь</a:t>
            </a:r>
            <a:endParaRPr lang="ru-RU" b="1" dirty="0">
              <a:solidFill>
                <a:srgbClr val="800000"/>
              </a:solidFill>
            </a:endParaRPr>
          </a:p>
        </p:txBody>
      </p:sp>
      <p:sp>
        <p:nvSpPr>
          <p:cNvPr id="3" name="Содержимое 2"/>
          <p:cNvSpPr>
            <a:spLocks noGrp="1"/>
          </p:cNvSpPr>
          <p:nvPr>
            <p:ph idx="1"/>
          </p:nvPr>
        </p:nvSpPr>
        <p:spPr/>
        <p:txBody>
          <a:bodyPr>
            <a:normAutofit fontScale="92500" lnSpcReduction="20000"/>
          </a:bodyPr>
          <a:lstStyle/>
          <a:p>
            <a:pPr marL="0" indent="0">
              <a:buNone/>
            </a:pPr>
            <a:r>
              <a:rPr lang="ru-RU" i="1" dirty="0" smtClean="0"/>
              <a:t>Право каждого лица на жизнь охраняется законом.</a:t>
            </a:r>
          </a:p>
          <a:p>
            <a:r>
              <a:rPr lang="ru-RU" dirty="0" smtClean="0"/>
              <a:t>Обязанность защищать лиц, находящихся под надзором властей</a:t>
            </a:r>
          </a:p>
          <a:p>
            <a:r>
              <a:rPr lang="ru-RU" dirty="0" smtClean="0"/>
              <a:t>Обязанность учитывать особые потребности и уязвимость людей с инвалидностью</a:t>
            </a:r>
          </a:p>
          <a:p>
            <a:r>
              <a:rPr lang="ru-RU" dirty="0" smtClean="0"/>
              <a:t>Обязанность защищать от действий частных лиц</a:t>
            </a:r>
          </a:p>
          <a:p>
            <a:r>
              <a:rPr lang="ru-RU" dirty="0" smtClean="0"/>
              <a:t>Обязанность расследовать случаи смерти </a:t>
            </a:r>
            <a:endParaRPr lang="en-US" dirty="0" smtClean="0"/>
          </a:p>
          <a:p>
            <a:pPr lvl="1"/>
            <a:r>
              <a:rPr lang="ru-RU" i="1" dirty="0" smtClean="0"/>
              <a:t>Центр правовых ресурсов от имени Валентина </a:t>
            </a:r>
            <a:r>
              <a:rPr lang="ru-RU" i="1" dirty="0" err="1" smtClean="0"/>
              <a:t>Кампеану</a:t>
            </a:r>
            <a:r>
              <a:rPr lang="ru-RU" i="1" dirty="0" smtClean="0"/>
              <a:t> </a:t>
            </a:r>
            <a:r>
              <a:rPr lang="ru-RU" dirty="0" smtClean="0"/>
              <a:t>(Большая Палата), 2014</a:t>
            </a:r>
            <a:endParaRPr lang="ru-RU" dirty="0"/>
          </a:p>
        </p:txBody>
      </p:sp>
    </p:spTree>
    <p:extLst>
      <p:ext uri="{BB962C8B-B14F-4D97-AF65-F5344CB8AC3E}">
        <p14:creationId xmlns:p14="http://schemas.microsoft.com/office/powerpoint/2010/main" val="13629857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2888</TotalTime>
  <Words>3886</Words>
  <Application>Microsoft Macintosh PowerPoint</Application>
  <PresentationFormat>Экран (4:3)</PresentationFormat>
  <Paragraphs>163</Paragraphs>
  <Slides>20</Slides>
  <Notes>15</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Обзор практики ЕСПЧ по делам, связанным с инвалидностью</vt:lpstr>
      <vt:lpstr>Совет Европы</vt:lpstr>
      <vt:lpstr>Совет Европы</vt:lpstr>
      <vt:lpstr>Совет Европы</vt:lpstr>
      <vt:lpstr>Конвенция о правах инвалидов</vt:lpstr>
      <vt:lpstr>Понятие инвалидности  в Конвенции о правах инвалидов</vt:lpstr>
      <vt:lpstr>Понятие инвалидности  в практике ЕСПЧ</vt:lpstr>
      <vt:lpstr>Дискриминация по признаку инвалидности</vt:lpstr>
      <vt:lpstr>Право на жизнь</vt:lpstr>
      <vt:lpstr>Запрет жестокого обращения</vt:lpstr>
      <vt:lpstr>Условия содержания под стражей</vt:lpstr>
      <vt:lpstr>Условия в учреждениях социального обслуживания</vt:lpstr>
      <vt:lpstr>Потенциальное нарушение ст. 3</vt:lpstr>
      <vt:lpstr> Ментальная инвалидность</vt:lpstr>
      <vt:lpstr>Защита от нарушений прав со стороны частных лиц</vt:lpstr>
      <vt:lpstr>Право на свободу</vt:lpstr>
      <vt:lpstr>Доступ к правосудию – ст. 6</vt:lpstr>
      <vt:lpstr>Эффективное участие в судебном процессе</vt:lpstr>
      <vt:lpstr>Право на уважение частной жизни – статья 8</vt:lpstr>
      <vt:lpstr>Предоставление помощи в реализации родительских прав</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Обзор практики ЕСПЧ по делам, связанным с инвалидностью</dc:title>
  <dc:creator>Dmitri Bartenev</dc:creator>
  <cp:lastModifiedBy>Dmitri Bartenev</cp:lastModifiedBy>
  <cp:revision>27</cp:revision>
  <dcterms:created xsi:type="dcterms:W3CDTF">2017-09-27T06:37:13Z</dcterms:created>
  <dcterms:modified xsi:type="dcterms:W3CDTF">2017-09-29T08:19:05Z</dcterms:modified>
</cp:coreProperties>
</file>